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5910B6C-13CD-468F-B959-34B432C14678}" type="datetimeFigureOut">
              <a:rPr lang="en-GB" smtClean="0"/>
              <a:t>16/12/2021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5977FB-0D49-46B4-A0FA-4DEC14AE941C}"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910B6C-13CD-468F-B959-34B432C14678}" type="datetimeFigureOut">
              <a:rPr lang="en-GB" smtClean="0"/>
              <a:t>16/12/2021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5977FB-0D49-46B4-A0FA-4DEC14AE941C}"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910B6C-13CD-468F-B959-34B432C14678}" type="datetimeFigureOut">
              <a:rPr lang="en-GB" smtClean="0"/>
              <a:t>16/12/2021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5977FB-0D49-46B4-A0FA-4DEC14AE941C}"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910B6C-13CD-468F-B959-34B432C14678}" type="datetimeFigureOut">
              <a:rPr lang="en-GB" smtClean="0"/>
              <a:t>16/12/2021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5977FB-0D49-46B4-A0FA-4DEC14AE941C}"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910B6C-13CD-468F-B959-34B432C14678}" type="datetimeFigureOut">
              <a:rPr lang="en-GB" smtClean="0"/>
              <a:t>16/12/2021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5977FB-0D49-46B4-A0FA-4DEC14AE941C}"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5910B6C-13CD-468F-B959-34B432C14678}" type="datetimeFigureOut">
              <a:rPr lang="en-GB" smtClean="0"/>
              <a:t>16/12/2021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5977FB-0D49-46B4-A0FA-4DEC14AE941C}"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5910B6C-13CD-468F-B959-34B432C14678}" type="datetimeFigureOut">
              <a:rPr lang="en-GB" smtClean="0"/>
              <a:t>16/12/2021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35977FB-0D49-46B4-A0FA-4DEC14AE941C}"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5910B6C-13CD-468F-B959-34B432C14678}" type="datetimeFigureOut">
              <a:rPr lang="en-GB" smtClean="0"/>
              <a:t>16/12/2021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35977FB-0D49-46B4-A0FA-4DEC14AE941C}"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10B6C-13CD-468F-B959-34B432C14678}" type="datetimeFigureOut">
              <a:rPr lang="en-GB" smtClean="0"/>
              <a:t>16/12/2021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35977FB-0D49-46B4-A0FA-4DEC14AE941C}"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910B6C-13CD-468F-B959-34B432C14678}" type="datetimeFigureOut">
              <a:rPr lang="en-GB" smtClean="0"/>
              <a:t>16/12/2021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5977FB-0D49-46B4-A0FA-4DEC14AE941C}"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910B6C-13CD-468F-B959-34B432C14678}" type="datetimeFigureOut">
              <a:rPr lang="en-GB" smtClean="0"/>
              <a:t>16/12/2021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5977FB-0D49-46B4-A0FA-4DEC14AE941C}"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10B6C-13CD-468F-B959-34B432C14678}" type="datetimeFigureOut">
              <a:rPr lang="en-GB" smtClean="0"/>
              <a:t>16/12/2021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5977FB-0D49-46B4-A0FA-4DEC14AE941C}"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UfWKjhhK1Sk"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youtube.com/watch?v=3q63-S1b1dE"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a:t>
            </a:r>
            <a:r>
              <a:rPr lang="sr-Latn-RS" dirty="0" smtClean="0"/>
              <a:t>arovitost </a:t>
            </a:r>
            <a:br>
              <a:rPr lang="sr-Latn-RS" dirty="0" smtClean="0"/>
            </a:br>
            <a:r>
              <a:rPr lang="sr-Latn-RS" dirty="0" smtClean="0"/>
              <a:t>kako vam to zvuči?</a:t>
            </a:r>
            <a:endParaRPr lang="en-GB" dirty="0"/>
          </a:p>
        </p:txBody>
      </p:sp>
      <p:sp>
        <p:nvSpPr>
          <p:cNvPr id="3" name="Subtitle 2"/>
          <p:cNvSpPr>
            <a:spLocks noGrp="1"/>
          </p:cNvSpPr>
          <p:nvPr>
            <p:ph type="subTitle" idx="1"/>
          </p:nvPr>
        </p:nvSpPr>
        <p:spPr/>
        <p:txBody>
          <a:bodyPr/>
          <a:lstStyle/>
          <a:p>
            <a:r>
              <a:rPr lang="en-GB" dirty="0" smtClean="0"/>
              <a:t>M</a:t>
            </a:r>
            <a:r>
              <a:rPr lang="sr-Latn-RS" dirty="0" smtClean="0"/>
              <a:t>istika, tajnovitost, privlačno, željeno, nedostižno, kompleksno, posebno, ......nešto što zastrašuje?</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a:buNone/>
            </a:pPr>
            <a:r>
              <a:rPr lang="en-GB" dirty="0" smtClean="0"/>
              <a:t>T</a:t>
            </a:r>
            <a:r>
              <a:rPr lang="sr-Latn-RS" dirty="0" smtClean="0"/>
              <a:t>ri su osnovna polja oko kojih se vode </a:t>
            </a:r>
            <a:r>
              <a:rPr lang="sr-Latn-RS" b="1" dirty="0" smtClean="0"/>
              <a:t>naučne polemike u vezi razumevanja darovitosti</a:t>
            </a:r>
            <a:r>
              <a:rPr lang="sr-Latn-RS" dirty="0" smtClean="0"/>
              <a:t>: </a:t>
            </a:r>
          </a:p>
          <a:p>
            <a:r>
              <a:rPr lang="en-GB" dirty="0" smtClean="0"/>
              <a:t>Z</a:t>
            </a:r>
            <a:r>
              <a:rPr lang="sr-Latn-RS" dirty="0" smtClean="0"/>
              <a:t>načaj neintelektualnih činilaca</a:t>
            </a:r>
          </a:p>
          <a:p>
            <a:r>
              <a:rPr lang="en-GB" dirty="0" smtClean="0"/>
              <a:t>P</a:t>
            </a:r>
            <a:r>
              <a:rPr lang="sr-Latn-RS" dirty="0" smtClean="0"/>
              <a:t>otencijal ili postignuće </a:t>
            </a:r>
          </a:p>
          <a:p>
            <a:r>
              <a:rPr lang="en-GB" dirty="0" smtClean="0"/>
              <a:t>U</a:t>
            </a:r>
            <a:r>
              <a:rPr lang="sr-Latn-RS" dirty="0" smtClean="0"/>
              <a:t>loga kreativnosti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r>
              <a:rPr lang="ru-RU" dirty="0" smtClean="0"/>
              <a:t>Образовање </a:t>
            </a:r>
            <a:r>
              <a:rPr lang="ru-RU" u="sng" dirty="0" smtClean="0"/>
              <a:t>даровитих и дефинисање даровитости као способност високе перформансе у области општих менталних способности</a:t>
            </a:r>
            <a:r>
              <a:rPr lang="ru-RU" dirty="0" smtClean="0"/>
              <a:t>, посебним талентима у одређеним </a:t>
            </a:r>
            <a:r>
              <a:rPr lang="ru-RU" u="sng" dirty="0" smtClean="0"/>
              <a:t>академским областима</a:t>
            </a:r>
            <a:r>
              <a:rPr lang="ru-RU" dirty="0" smtClean="0"/>
              <a:t>, креативности, продуктивним размишљањима, лидерским способностима, моторичким способности</a:t>
            </a:r>
            <a:r>
              <a:rPr lang="sr-Cyrl-RS" dirty="0" smtClean="0"/>
              <a:t>ма, почело је 1972. године у САД </a:t>
            </a:r>
            <a:r>
              <a:rPr lang="sr-Cyrl-RS" sz="2200" dirty="0" smtClean="0"/>
              <a:t>(</a:t>
            </a:r>
            <a:r>
              <a:rPr lang="en-GB" sz="2200" dirty="0" err="1" smtClean="0"/>
              <a:t>Marland</a:t>
            </a:r>
            <a:r>
              <a:rPr lang="en-GB" sz="2200" dirty="0" smtClean="0"/>
              <a:t> 1972 </a:t>
            </a:r>
            <a:r>
              <a:rPr lang="sr-Cyrl-RS" sz="2200" dirty="0" smtClean="0"/>
              <a:t>према </a:t>
            </a:r>
            <a:r>
              <a:rPr lang="en-GB" sz="2200" dirty="0" err="1" smtClean="0"/>
              <a:t>Daglioglu</a:t>
            </a:r>
            <a:r>
              <a:rPr lang="en-GB" sz="2200" dirty="0" smtClean="0"/>
              <a:t> &amp; </a:t>
            </a:r>
            <a:r>
              <a:rPr lang="en-GB" sz="2200" dirty="0" err="1" smtClean="0"/>
              <a:t>Suveren</a:t>
            </a:r>
            <a:r>
              <a:rPr lang="en-GB" sz="2200" dirty="0" smtClean="0"/>
              <a:t>, 2013). </a:t>
            </a:r>
            <a:endParaRPr lang="en-GB" sz="2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r-Latn-RS" sz="2800" dirty="0" smtClean="0"/>
              <a:t>Golton – </a:t>
            </a:r>
            <a:br>
              <a:rPr lang="sr-Latn-RS" sz="2800" dirty="0" smtClean="0"/>
            </a:br>
            <a:r>
              <a:rPr lang="sr-Latn-RS" sz="2800" dirty="0" smtClean="0"/>
              <a:t>značaj individualnih razlika i nasleđivanja, </a:t>
            </a:r>
            <a:br>
              <a:rPr lang="sr-Latn-RS" sz="2800" dirty="0" smtClean="0"/>
            </a:br>
            <a:r>
              <a:rPr lang="sr-Latn-RS" sz="2800" dirty="0" smtClean="0"/>
              <a:t>normalna raspodela</a:t>
            </a:r>
            <a:endParaRPr lang="en-GB" sz="2800" dirty="0"/>
          </a:p>
        </p:txBody>
      </p:sp>
      <p:sp>
        <p:nvSpPr>
          <p:cNvPr id="3" name="Content Placeholder 2"/>
          <p:cNvSpPr>
            <a:spLocks noGrp="1"/>
          </p:cNvSpPr>
          <p:nvPr>
            <p:ph idx="1"/>
          </p:nvPr>
        </p:nvSpPr>
        <p:spPr/>
        <p:txBody>
          <a:bodyPr>
            <a:normAutofit fontScale="55000" lnSpcReduction="20000"/>
          </a:bodyPr>
          <a:lstStyle/>
          <a:p>
            <a:r>
              <a:rPr lang="sr-Latn-RS" dirty="0" smtClean="0"/>
              <a:t>Francis Golton ... </a:t>
            </a:r>
            <a:r>
              <a:rPr lang="en-GB" dirty="0" err="1" smtClean="0"/>
              <a:t>knjig</a:t>
            </a:r>
            <a:r>
              <a:rPr lang="sr-Latn-RS" dirty="0" smtClean="0"/>
              <a:t>a</a:t>
            </a:r>
            <a:r>
              <a:rPr lang="en-GB" dirty="0" smtClean="0"/>
              <a:t> </a:t>
            </a:r>
            <a:r>
              <a:rPr lang="en-GB" i="1" dirty="0" err="1" smtClean="0"/>
              <a:t>Nasledna</a:t>
            </a:r>
            <a:r>
              <a:rPr lang="en-GB" i="1" dirty="0" smtClean="0"/>
              <a:t> </a:t>
            </a:r>
            <a:r>
              <a:rPr lang="en-GB" i="1" dirty="0" err="1" smtClean="0"/>
              <a:t>genijalnost</a:t>
            </a:r>
            <a:r>
              <a:rPr lang="en-GB" i="1" dirty="0" smtClean="0"/>
              <a:t> (Hereditary</a:t>
            </a:r>
            <a:r>
              <a:rPr lang="sr-Latn-RS" i="1" dirty="0" smtClean="0"/>
              <a:t> </a:t>
            </a:r>
            <a:r>
              <a:rPr lang="en-GB" i="1" dirty="0" smtClean="0"/>
              <a:t>Genius), </a:t>
            </a:r>
            <a:r>
              <a:rPr lang="en-GB" i="1" dirty="0" err="1" smtClean="0"/>
              <a:t>objavljena</a:t>
            </a:r>
            <a:r>
              <a:rPr lang="en-GB" i="1" dirty="0" smtClean="0"/>
              <a:t> 1869. </a:t>
            </a:r>
            <a:r>
              <a:rPr lang="en-GB" i="1" dirty="0" err="1" smtClean="0"/>
              <a:t>godine</a:t>
            </a:r>
            <a:r>
              <a:rPr lang="en-GB" i="1" dirty="0" smtClean="0"/>
              <a:t>.</a:t>
            </a:r>
          </a:p>
          <a:p>
            <a:r>
              <a:rPr lang="en-GB" dirty="0" smtClean="0"/>
              <a:t>U </a:t>
            </a:r>
            <a:r>
              <a:rPr lang="en-GB" dirty="0" err="1" smtClean="0"/>
              <a:t>toj</a:t>
            </a:r>
            <a:r>
              <a:rPr lang="en-GB" dirty="0" smtClean="0"/>
              <a:t> </a:t>
            </a:r>
            <a:r>
              <a:rPr lang="en-GB" dirty="0" err="1" smtClean="0"/>
              <a:t>knjizi</a:t>
            </a:r>
            <a:r>
              <a:rPr lang="en-GB" dirty="0" smtClean="0"/>
              <a:t>, </a:t>
            </a:r>
            <a:r>
              <a:rPr lang="en-GB" dirty="0" err="1" smtClean="0"/>
              <a:t>Golton</a:t>
            </a:r>
            <a:r>
              <a:rPr lang="en-GB" dirty="0" smtClean="0"/>
              <a:t> </a:t>
            </a:r>
            <a:r>
              <a:rPr lang="en-GB" dirty="0" err="1" smtClean="0"/>
              <a:t>upoznaje</a:t>
            </a:r>
            <a:r>
              <a:rPr lang="en-GB" dirty="0" smtClean="0"/>
              <a:t> </a:t>
            </a:r>
            <a:r>
              <a:rPr lang="en-GB" dirty="0" err="1" smtClean="0"/>
              <a:t>nau</a:t>
            </a:r>
            <a:r>
              <a:rPr lang="sr-Latn-RS" dirty="0" smtClean="0"/>
              <a:t>č</a:t>
            </a:r>
            <a:r>
              <a:rPr lang="en-GB" dirty="0" smtClean="0"/>
              <a:t>nu </a:t>
            </a:r>
            <a:r>
              <a:rPr lang="en-GB" dirty="0" err="1" smtClean="0"/>
              <a:t>javnost</a:t>
            </a:r>
            <a:r>
              <a:rPr lang="en-GB" dirty="0" smtClean="0"/>
              <a:t> </a:t>
            </a:r>
            <a:r>
              <a:rPr lang="en-GB" dirty="0" err="1" smtClean="0"/>
              <a:t>sa</a:t>
            </a:r>
            <a:r>
              <a:rPr lang="sr-Latn-RS" dirty="0" smtClean="0"/>
              <a:t> </a:t>
            </a:r>
            <a:r>
              <a:rPr lang="pl-PL" dirty="0" smtClean="0"/>
              <a:t>sa svojim „zakonom o odstupanju od proseka“ i prikazuje raspodelu sposobnosti sa 14 podeljaka (po 7 ispod </a:t>
            </a:r>
            <a:r>
              <a:rPr lang="en-GB" dirty="0" err="1" smtClean="0"/>
              <a:t>i</a:t>
            </a:r>
            <a:r>
              <a:rPr lang="en-GB" dirty="0" smtClean="0"/>
              <a:t> </a:t>
            </a:r>
            <a:r>
              <a:rPr lang="en-GB" dirty="0" err="1" smtClean="0"/>
              <a:t>iznad</a:t>
            </a:r>
            <a:r>
              <a:rPr lang="en-GB" dirty="0" smtClean="0"/>
              <a:t> </a:t>
            </a:r>
            <a:r>
              <a:rPr lang="en-GB" dirty="0" err="1" smtClean="0"/>
              <a:t>proseka</a:t>
            </a:r>
            <a:r>
              <a:rPr lang="en-GB" dirty="0" smtClean="0"/>
              <a:t>)</a:t>
            </a:r>
            <a:r>
              <a:rPr lang="sr-Latn-RS" dirty="0" smtClean="0"/>
              <a:t>; individualne razlike postoje i predmet su naučnog istraživanja kako bi se predvidelo ko je za šta...</a:t>
            </a:r>
          </a:p>
          <a:p>
            <a:r>
              <a:rPr lang="sr-Latn-RS" dirty="0" smtClean="0"/>
              <a:t>“</a:t>
            </a:r>
            <a:r>
              <a:rPr lang="en-GB" dirty="0" err="1" smtClean="0"/>
              <a:t>državnici</a:t>
            </a:r>
            <a:r>
              <a:rPr lang="en-GB" dirty="0" smtClean="0"/>
              <a:t>, </a:t>
            </a:r>
            <a:r>
              <a:rPr lang="en-GB" dirty="0" err="1" smtClean="0"/>
              <a:t>vojni</a:t>
            </a:r>
            <a:r>
              <a:rPr lang="en-GB" dirty="0" smtClean="0"/>
              <a:t> </a:t>
            </a:r>
            <a:r>
              <a:rPr lang="en-GB" dirty="0" err="1" smtClean="0"/>
              <a:t>zapovednici</a:t>
            </a:r>
            <a:r>
              <a:rPr lang="en-GB" dirty="0" smtClean="0"/>
              <a:t>, </a:t>
            </a:r>
            <a:r>
              <a:rPr lang="en-GB" dirty="0" err="1" smtClean="0"/>
              <a:t>verske</a:t>
            </a:r>
            <a:r>
              <a:rPr lang="en-GB" dirty="0" smtClean="0"/>
              <a:t> </a:t>
            </a:r>
            <a:r>
              <a:rPr lang="en-GB" dirty="0" err="1" smtClean="0"/>
              <a:t>starešine</a:t>
            </a:r>
            <a:r>
              <a:rPr lang="en-GB" dirty="0" smtClean="0"/>
              <a:t>, </a:t>
            </a:r>
            <a:r>
              <a:rPr lang="en-GB" dirty="0" err="1" smtClean="0"/>
              <a:t>sudije</a:t>
            </a:r>
            <a:r>
              <a:rPr lang="en-GB" dirty="0" smtClean="0"/>
              <a:t>,</a:t>
            </a:r>
            <a:r>
              <a:rPr lang="pl-PL" dirty="0" smtClean="0"/>
              <a:t>naučnici, umetnici i pisci), takozvani „umovi najvišeg reda“, za koje je – na </a:t>
            </a:r>
            <a:r>
              <a:rPr lang="en-GB" dirty="0" err="1" smtClean="0"/>
              <a:t>osnovu</a:t>
            </a:r>
            <a:r>
              <a:rPr lang="en-GB" dirty="0" smtClean="0"/>
              <a:t> </a:t>
            </a:r>
            <a:r>
              <a:rPr lang="en-GB" dirty="0" err="1" smtClean="0"/>
              <a:t>biografskih</a:t>
            </a:r>
            <a:r>
              <a:rPr lang="en-GB" dirty="0" smtClean="0"/>
              <a:t> </a:t>
            </a:r>
            <a:r>
              <a:rPr lang="en-GB" dirty="0" err="1" smtClean="0"/>
              <a:t>podataka</a:t>
            </a:r>
            <a:r>
              <a:rPr lang="en-GB" dirty="0" smtClean="0"/>
              <a:t>, </a:t>
            </a:r>
            <a:r>
              <a:rPr lang="en-GB" dirty="0" err="1" smtClean="0"/>
              <a:t>te</a:t>
            </a:r>
            <a:r>
              <a:rPr lang="en-GB" dirty="0" smtClean="0"/>
              <a:t> </a:t>
            </a:r>
            <a:r>
              <a:rPr lang="en-GB" dirty="0" err="1" smtClean="0"/>
              <a:t>suda</a:t>
            </a:r>
            <a:r>
              <a:rPr lang="en-GB" dirty="0" smtClean="0"/>
              <a:t> </a:t>
            </a:r>
            <a:r>
              <a:rPr lang="en-GB" dirty="0" err="1" smtClean="0"/>
              <a:t>savremenika</a:t>
            </a:r>
            <a:r>
              <a:rPr lang="en-GB" dirty="0" smtClean="0"/>
              <a:t> </a:t>
            </a:r>
            <a:r>
              <a:rPr lang="en-GB" dirty="0" err="1" smtClean="0"/>
              <a:t>i</a:t>
            </a:r>
            <a:r>
              <a:rPr lang="en-GB" dirty="0" smtClean="0"/>
              <a:t> </a:t>
            </a:r>
            <a:r>
              <a:rPr lang="en-GB" dirty="0" err="1" smtClean="0"/>
              <a:t>potomstva</a:t>
            </a:r>
            <a:r>
              <a:rPr lang="en-GB" dirty="0" smtClean="0"/>
              <a:t>  </a:t>
            </a:r>
            <a:r>
              <a:rPr lang="en-GB" dirty="0" err="1" smtClean="0"/>
              <a:t>procenjeno</a:t>
            </a:r>
            <a:r>
              <a:rPr lang="en-GB" dirty="0" smtClean="0"/>
              <a:t> </a:t>
            </a:r>
            <a:r>
              <a:rPr lang="en-GB" dirty="0" err="1" smtClean="0"/>
              <a:t>daspadaju</a:t>
            </a:r>
            <a:r>
              <a:rPr lang="en-GB" dirty="0" smtClean="0"/>
              <a:t> </a:t>
            </a:r>
            <a:r>
              <a:rPr lang="en-GB" dirty="0" err="1" smtClean="0"/>
              <a:t>meðu</a:t>
            </a:r>
            <a:r>
              <a:rPr lang="en-GB" dirty="0" smtClean="0"/>
              <a:t> </a:t>
            </a:r>
            <a:r>
              <a:rPr lang="en-GB" dirty="0" err="1" smtClean="0"/>
              <a:t>najbolj</a:t>
            </a:r>
            <a:r>
              <a:rPr lang="sr-Latn-RS" dirty="0" smtClean="0"/>
              <a:t>e”</a:t>
            </a:r>
          </a:p>
          <a:p>
            <a:r>
              <a:rPr lang="en-GB" dirty="0" err="1" smtClean="0"/>
              <a:t>dokazivao</a:t>
            </a:r>
            <a:r>
              <a:rPr lang="en-GB" dirty="0" smtClean="0"/>
              <a:t> </a:t>
            </a:r>
            <a:r>
              <a:rPr lang="en-GB" dirty="0" err="1" smtClean="0"/>
              <a:t>da</a:t>
            </a:r>
            <a:r>
              <a:rPr lang="en-GB" dirty="0" smtClean="0"/>
              <a:t> se </a:t>
            </a:r>
            <a:r>
              <a:rPr lang="en-GB" dirty="0" err="1" smtClean="0"/>
              <a:t>genijalnost</a:t>
            </a:r>
            <a:r>
              <a:rPr lang="en-GB" dirty="0" smtClean="0"/>
              <a:t> u </a:t>
            </a:r>
            <a:r>
              <a:rPr lang="en-GB" dirty="0" err="1" smtClean="0"/>
              <a:t>nekim</a:t>
            </a:r>
            <a:r>
              <a:rPr lang="sr-Latn-RS" dirty="0" smtClean="0"/>
              <a:t> </a:t>
            </a:r>
            <a:r>
              <a:rPr lang="en-GB" dirty="0" err="1" smtClean="0"/>
              <a:t>porodicama</a:t>
            </a:r>
            <a:r>
              <a:rPr lang="en-GB" dirty="0" smtClean="0"/>
              <a:t> </a:t>
            </a:r>
            <a:r>
              <a:rPr lang="en-GB" dirty="0" err="1" smtClean="0"/>
              <a:t>javlja</a:t>
            </a:r>
            <a:r>
              <a:rPr lang="en-GB" dirty="0" smtClean="0"/>
              <a:t> </a:t>
            </a:r>
            <a:r>
              <a:rPr lang="en-GB" dirty="0" err="1" smtClean="0"/>
              <a:t>mnogo</a:t>
            </a:r>
            <a:r>
              <a:rPr lang="en-GB" dirty="0" smtClean="0"/>
              <a:t> </a:t>
            </a:r>
            <a:r>
              <a:rPr lang="en-GB" dirty="0" err="1" smtClean="0"/>
              <a:t>èešæe</a:t>
            </a:r>
            <a:r>
              <a:rPr lang="en-GB" dirty="0" smtClean="0"/>
              <a:t> </a:t>
            </a:r>
            <a:r>
              <a:rPr lang="en-GB" dirty="0" err="1" smtClean="0"/>
              <a:t>nego</a:t>
            </a:r>
            <a:r>
              <a:rPr lang="en-GB" dirty="0" smtClean="0"/>
              <a:t> </a:t>
            </a:r>
            <a:r>
              <a:rPr lang="en-GB" dirty="0" err="1" smtClean="0"/>
              <a:t>što</a:t>
            </a:r>
            <a:r>
              <a:rPr lang="en-GB" dirty="0" smtClean="0"/>
              <a:t> to </a:t>
            </a:r>
            <a:r>
              <a:rPr lang="en-GB" dirty="0" err="1" smtClean="0"/>
              <a:t>predviða</a:t>
            </a:r>
            <a:r>
              <a:rPr lang="en-GB" dirty="0" smtClean="0"/>
              <a:t> </a:t>
            </a:r>
            <a:r>
              <a:rPr lang="en-GB" dirty="0" err="1" smtClean="0"/>
              <a:t>zakon</a:t>
            </a:r>
            <a:r>
              <a:rPr lang="en-GB" dirty="0" smtClean="0"/>
              <a:t> o </a:t>
            </a:r>
            <a:r>
              <a:rPr lang="en-GB" dirty="0" err="1" smtClean="0"/>
              <a:t>odstupanju</a:t>
            </a:r>
            <a:r>
              <a:rPr lang="en-GB" dirty="0" smtClean="0"/>
              <a:t> </a:t>
            </a:r>
            <a:r>
              <a:rPr lang="en-GB" dirty="0" err="1" smtClean="0"/>
              <a:t>od</a:t>
            </a:r>
            <a:r>
              <a:rPr lang="sr-Latn-RS" dirty="0" smtClean="0"/>
              <a:t> </a:t>
            </a:r>
            <a:r>
              <a:rPr lang="pl-PL" dirty="0" smtClean="0"/>
              <a:t>proseka i na osnovu ovih podataka bez mnogo rezerve zakljuèio da je genijalnost </a:t>
            </a:r>
            <a:r>
              <a:rPr lang="en-GB" dirty="0" err="1" smtClean="0"/>
              <a:t>prevashodno</a:t>
            </a:r>
            <a:r>
              <a:rPr lang="en-GB" dirty="0" smtClean="0"/>
              <a:t> </a:t>
            </a:r>
            <a:r>
              <a:rPr lang="en-GB" dirty="0" err="1" smtClean="0"/>
              <a:t>produkt</a:t>
            </a:r>
            <a:r>
              <a:rPr lang="en-GB" dirty="0" smtClean="0"/>
              <a:t> </a:t>
            </a:r>
            <a:r>
              <a:rPr lang="en-GB" dirty="0" err="1" smtClean="0"/>
              <a:t>naslednih</a:t>
            </a:r>
            <a:r>
              <a:rPr lang="en-GB" dirty="0" smtClean="0"/>
              <a:t> </a:t>
            </a:r>
            <a:r>
              <a:rPr lang="sr-Latn-RS" dirty="0" err="1" smtClean="0"/>
              <a:t>č</a:t>
            </a:r>
            <a:r>
              <a:rPr lang="en-GB" dirty="0" err="1" smtClean="0"/>
              <a:t>inilaca</a:t>
            </a:r>
            <a:r>
              <a:rPr lang="en-GB" dirty="0" smtClean="0"/>
              <a:t>.</a:t>
            </a:r>
            <a:endParaRPr lang="sr-Latn-RS" dirty="0" smtClean="0"/>
          </a:p>
          <a:p>
            <a:r>
              <a:rPr lang="en-GB" dirty="0" smtClean="0"/>
              <a:t>„</a:t>
            </a:r>
            <a:r>
              <a:rPr lang="en-GB" dirty="0" err="1" smtClean="0"/>
              <a:t>da</a:t>
            </a:r>
            <a:r>
              <a:rPr lang="en-GB" dirty="0" smtClean="0"/>
              <a:t> bi se </a:t>
            </a:r>
            <a:r>
              <a:rPr lang="sr-Latn-RS" dirty="0" err="1" smtClean="0"/>
              <a:t>č</a:t>
            </a:r>
            <a:r>
              <a:rPr lang="en-GB" dirty="0" err="1" smtClean="0"/>
              <a:t>ovek</a:t>
            </a:r>
            <a:r>
              <a:rPr lang="en-GB" dirty="0" smtClean="0"/>
              <a:t> </a:t>
            </a:r>
            <a:r>
              <a:rPr lang="en-GB" dirty="0" err="1" smtClean="0"/>
              <a:t>uzdigao</a:t>
            </a:r>
            <a:r>
              <a:rPr lang="en-GB" dirty="0" smtClean="0"/>
              <a:t> </a:t>
            </a:r>
            <a:r>
              <a:rPr lang="en-GB" dirty="0" err="1" smtClean="0"/>
              <a:t>iz</a:t>
            </a:r>
            <a:r>
              <a:rPr lang="en-GB" dirty="0" smtClean="0"/>
              <a:t> </a:t>
            </a:r>
            <a:r>
              <a:rPr lang="en-GB" dirty="0" err="1" smtClean="0"/>
              <a:t>puka</a:t>
            </a:r>
            <a:r>
              <a:rPr lang="en-GB" dirty="0" smtClean="0"/>
              <a:t>, </a:t>
            </a:r>
            <a:r>
              <a:rPr lang="en-GB" dirty="0" err="1" smtClean="0"/>
              <a:t>neophodan</a:t>
            </a:r>
            <a:r>
              <a:rPr lang="sr-Latn-RS" dirty="0" smtClean="0"/>
              <a:t> </a:t>
            </a:r>
            <a:r>
              <a:rPr lang="en-GB" dirty="0" smtClean="0"/>
              <a:t>je </a:t>
            </a:r>
            <a:r>
              <a:rPr lang="en-GB" dirty="0" err="1" smtClean="0"/>
              <a:t>spoj</a:t>
            </a:r>
            <a:r>
              <a:rPr lang="en-GB" dirty="0" smtClean="0"/>
              <a:t> </a:t>
            </a:r>
            <a:r>
              <a:rPr lang="en-GB" i="1" dirty="0" err="1" smtClean="0"/>
              <a:t>triju</a:t>
            </a:r>
            <a:r>
              <a:rPr lang="en-GB" i="1" dirty="0" smtClean="0"/>
              <a:t> </a:t>
            </a:r>
            <a:r>
              <a:rPr lang="en-GB" i="1" dirty="0" err="1" smtClean="0"/>
              <a:t>zasebnih</a:t>
            </a:r>
            <a:r>
              <a:rPr lang="en-GB" i="1" dirty="0" smtClean="0"/>
              <a:t> </a:t>
            </a:r>
            <a:r>
              <a:rPr lang="en-GB" i="1" dirty="0" err="1" smtClean="0"/>
              <a:t>kvaliteta</a:t>
            </a:r>
            <a:r>
              <a:rPr lang="en-GB" i="1" dirty="0" smtClean="0"/>
              <a:t>: </a:t>
            </a:r>
            <a:r>
              <a:rPr lang="en-GB" i="1" dirty="0" err="1" smtClean="0"/>
              <a:t>kapaciteta</a:t>
            </a:r>
            <a:r>
              <a:rPr lang="en-GB" i="1" dirty="0" smtClean="0"/>
              <a:t>, </a:t>
            </a:r>
            <a:r>
              <a:rPr lang="en-GB" i="1" dirty="0" err="1" smtClean="0"/>
              <a:t>radnog</a:t>
            </a:r>
            <a:r>
              <a:rPr lang="en-GB" i="1" dirty="0" smtClean="0"/>
              <a:t> </a:t>
            </a:r>
            <a:r>
              <a:rPr lang="en-GB" i="1" dirty="0" err="1" smtClean="0"/>
              <a:t>žara</a:t>
            </a:r>
            <a:r>
              <a:rPr lang="en-GB" i="1" dirty="0" smtClean="0"/>
              <a:t> </a:t>
            </a:r>
            <a:r>
              <a:rPr lang="en-GB" i="1" dirty="0" err="1" smtClean="0"/>
              <a:t>i</a:t>
            </a:r>
            <a:r>
              <a:rPr lang="en-GB" i="1" dirty="0" smtClean="0"/>
              <a:t> m</a:t>
            </a:r>
            <a:r>
              <a:rPr lang="sr-Latn-RS" i="1" dirty="0" smtClean="0"/>
              <a:t>oć</a:t>
            </a:r>
            <a:r>
              <a:rPr lang="en-GB" i="1" dirty="0" err="1" smtClean="0"/>
              <a:t>i</a:t>
            </a:r>
            <a:r>
              <a:rPr lang="en-GB" i="1" dirty="0" smtClean="0"/>
              <a:t> </a:t>
            </a:r>
            <a:r>
              <a:rPr lang="en-GB" i="1" dirty="0" err="1" smtClean="0"/>
              <a:t>da</a:t>
            </a:r>
            <a:r>
              <a:rPr lang="en-GB" i="1" dirty="0" smtClean="0"/>
              <a:t> se </a:t>
            </a:r>
            <a:r>
              <a:rPr lang="en-GB" i="1" dirty="0" err="1" smtClean="0"/>
              <a:t>radi</a:t>
            </a:r>
            <a:r>
              <a:rPr lang="en-GB" i="1" dirty="0" smtClean="0"/>
              <a:t>“</a:t>
            </a:r>
            <a:endParaRPr lang="sr-Latn-RS" i="1" dirty="0" smtClean="0"/>
          </a:p>
          <a:p>
            <a:pPr>
              <a:buNone/>
            </a:pPr>
            <a:endParaRPr lang="sr-Latn-RS" i="1" dirty="0" smtClean="0"/>
          </a:p>
          <a:p>
            <a:r>
              <a:rPr lang="en-GB" dirty="0" smtClean="0"/>
              <a:t>D</a:t>
            </a:r>
            <a:r>
              <a:rPr lang="sr-Latn-RS" dirty="0" smtClean="0"/>
              <a:t>arovito dete – otac </a:t>
            </a:r>
            <a:r>
              <a:rPr lang="en-GB" dirty="0" err="1" smtClean="0"/>
              <a:t>darovitog</a:t>
            </a:r>
            <a:r>
              <a:rPr lang="en-GB" dirty="0" smtClean="0"/>
              <a:t> </a:t>
            </a:r>
            <a:r>
              <a:rPr lang="en-GB" dirty="0" err="1" smtClean="0"/>
              <a:t>odraslog</a:t>
            </a:r>
            <a:r>
              <a:rPr lang="en-GB" dirty="0" smtClean="0"/>
              <a:t>.</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t>
            </a:r>
            <a:r>
              <a:rPr lang="sr-Latn-RS" dirty="0" smtClean="0"/>
              <a:t>erman Luis</a:t>
            </a:r>
            <a:endParaRPr lang="en-GB" dirty="0"/>
          </a:p>
        </p:txBody>
      </p:sp>
      <p:sp>
        <p:nvSpPr>
          <p:cNvPr id="3" name="Content Placeholder 2"/>
          <p:cNvSpPr>
            <a:spLocks noGrp="1"/>
          </p:cNvSpPr>
          <p:nvPr>
            <p:ph idx="1"/>
          </p:nvPr>
        </p:nvSpPr>
        <p:spPr/>
        <p:txBody>
          <a:bodyPr>
            <a:normAutofit fontScale="85000" lnSpcReduction="10000"/>
          </a:bodyPr>
          <a:lstStyle/>
          <a:p>
            <a:r>
              <a:rPr lang="sr-Latn-RS" dirty="0" smtClean="0"/>
              <a:t>1921- </a:t>
            </a:r>
            <a:r>
              <a:rPr lang="en-GB" dirty="0" err="1" smtClean="0"/>
              <a:t>višedecenijski</a:t>
            </a:r>
            <a:r>
              <a:rPr lang="sr-Latn-RS" dirty="0" smtClean="0"/>
              <a:t> (više od 50 godina)</a:t>
            </a:r>
            <a:r>
              <a:rPr lang="en-GB" dirty="0" smtClean="0"/>
              <a:t> </a:t>
            </a:r>
            <a:r>
              <a:rPr lang="en-GB" dirty="0" err="1" smtClean="0"/>
              <a:t>longitudinalni</a:t>
            </a:r>
            <a:r>
              <a:rPr lang="en-GB" dirty="0" smtClean="0"/>
              <a:t> </a:t>
            </a:r>
            <a:r>
              <a:rPr lang="en-GB" dirty="0" err="1" smtClean="0"/>
              <a:t>projekat</a:t>
            </a:r>
            <a:r>
              <a:rPr lang="en-GB" dirty="0" smtClean="0"/>
              <a:t> </a:t>
            </a:r>
            <a:r>
              <a:rPr lang="en-GB" i="1" dirty="0" err="1" smtClean="0"/>
              <a:t>Razvojna</a:t>
            </a:r>
            <a:r>
              <a:rPr lang="sr-Latn-RS" i="1" dirty="0" smtClean="0"/>
              <a:t> </a:t>
            </a:r>
            <a:r>
              <a:rPr lang="en-GB" i="1" dirty="0" err="1" smtClean="0"/>
              <a:t>studija</a:t>
            </a:r>
            <a:r>
              <a:rPr lang="en-GB" i="1" dirty="0" smtClean="0"/>
              <a:t> </a:t>
            </a:r>
            <a:r>
              <a:rPr lang="en-GB" i="1" dirty="0" err="1" smtClean="0"/>
              <a:t>genijalnosti</a:t>
            </a:r>
            <a:r>
              <a:rPr lang="en-GB" i="1" dirty="0" smtClean="0"/>
              <a:t> (Genetic Studies of Genius),</a:t>
            </a:r>
            <a:r>
              <a:rPr lang="sr-Latn-RS" i="1" dirty="0" smtClean="0"/>
              <a:t>univerzitet Stanford</a:t>
            </a:r>
          </a:p>
          <a:p>
            <a:r>
              <a:rPr lang="pl-PL" dirty="0" smtClean="0"/>
              <a:t>1528 darovitih ispitanika (čiji je prosečni uzrast na </a:t>
            </a:r>
            <a:r>
              <a:rPr lang="en-GB" dirty="0" err="1" smtClean="0"/>
              <a:t>po</a:t>
            </a:r>
            <a:r>
              <a:rPr lang="sr-Latn-RS" dirty="0" smtClean="0"/>
              <a:t>č</a:t>
            </a:r>
            <a:r>
              <a:rPr lang="en-GB" dirty="0" err="1" smtClean="0"/>
              <a:t>etku</a:t>
            </a:r>
            <a:r>
              <a:rPr lang="en-GB" dirty="0" smtClean="0"/>
              <a:t> </a:t>
            </a:r>
            <a:r>
              <a:rPr lang="en-GB" dirty="0" err="1" smtClean="0"/>
              <a:t>istraživanja</a:t>
            </a:r>
            <a:r>
              <a:rPr lang="en-GB" dirty="0" smtClean="0"/>
              <a:t> bio 12 </a:t>
            </a:r>
            <a:r>
              <a:rPr lang="en-GB" dirty="0" err="1" smtClean="0"/>
              <a:t>godina</a:t>
            </a:r>
            <a:r>
              <a:rPr lang="en-GB" dirty="0" smtClean="0"/>
              <a:t>),</a:t>
            </a:r>
            <a:endParaRPr lang="sr-Latn-RS" dirty="0" smtClean="0"/>
          </a:p>
          <a:p>
            <a:r>
              <a:rPr lang="sr-Latn-RS" dirty="0" smtClean="0"/>
              <a:t>... </a:t>
            </a:r>
            <a:r>
              <a:rPr lang="en-GB" dirty="0" smtClean="0"/>
              <a:t>u </a:t>
            </a:r>
            <a:r>
              <a:rPr lang="en-GB" dirty="0" err="1" smtClean="0"/>
              <a:t>kakvu</a:t>
            </a:r>
            <a:r>
              <a:rPr lang="en-GB" dirty="0" smtClean="0"/>
              <a:t> </a:t>
            </a:r>
            <a:r>
              <a:rPr lang="en-GB" dirty="0" err="1" smtClean="0"/>
              <a:t>osobu</a:t>
            </a:r>
            <a:r>
              <a:rPr lang="en-GB" dirty="0" smtClean="0"/>
              <a:t> </a:t>
            </a:r>
            <a:r>
              <a:rPr lang="en-GB" dirty="0" err="1" smtClean="0"/>
              <a:t>odrasta</a:t>
            </a:r>
            <a:r>
              <a:rPr lang="en-GB" dirty="0" smtClean="0"/>
              <a:t> tipi</a:t>
            </a:r>
            <a:r>
              <a:rPr lang="sr-Latn-RS" dirty="0" smtClean="0"/>
              <a:t>č</a:t>
            </a:r>
            <a:r>
              <a:rPr lang="en-GB" dirty="0" smtClean="0"/>
              <a:t>no </a:t>
            </a:r>
            <a:r>
              <a:rPr lang="en-GB" dirty="0" err="1" smtClean="0"/>
              <a:t>darovito</a:t>
            </a:r>
            <a:r>
              <a:rPr lang="en-GB" dirty="0" smtClean="0"/>
              <a:t> </a:t>
            </a:r>
            <a:r>
              <a:rPr lang="en-GB" dirty="0" err="1" smtClean="0"/>
              <a:t>dete</a:t>
            </a:r>
            <a:endParaRPr lang="sr-Latn-RS" dirty="0" smtClean="0"/>
          </a:p>
          <a:p>
            <a:r>
              <a:rPr lang="en-GB" dirty="0" smtClean="0"/>
              <a:t>propagator </a:t>
            </a:r>
            <a:r>
              <a:rPr lang="en-GB" dirty="0" err="1" smtClean="0"/>
              <a:t>shvatanja</a:t>
            </a:r>
            <a:r>
              <a:rPr lang="en-GB" dirty="0" smtClean="0"/>
              <a:t> </a:t>
            </a:r>
            <a:r>
              <a:rPr lang="en-GB" dirty="0" err="1" smtClean="0"/>
              <a:t>da</a:t>
            </a:r>
            <a:r>
              <a:rPr lang="en-GB" dirty="0" smtClean="0"/>
              <a:t> je </a:t>
            </a:r>
            <a:r>
              <a:rPr lang="en-GB" i="1" dirty="0" err="1" smtClean="0"/>
              <a:t>darovitost</a:t>
            </a:r>
            <a:r>
              <a:rPr lang="en-GB" i="1" dirty="0" smtClean="0"/>
              <a:t> </a:t>
            </a:r>
            <a:r>
              <a:rPr lang="en-GB" i="1" dirty="0" err="1" smtClean="0"/>
              <a:t>ono</a:t>
            </a:r>
            <a:r>
              <a:rPr lang="en-GB" i="1" dirty="0" smtClean="0"/>
              <a:t> </a:t>
            </a:r>
            <a:r>
              <a:rPr lang="en-GB" i="1" dirty="0" err="1" smtClean="0"/>
              <a:t>što</a:t>
            </a:r>
            <a:r>
              <a:rPr lang="en-GB" i="1" dirty="0" smtClean="0"/>
              <a:t> mere </a:t>
            </a:r>
            <a:r>
              <a:rPr lang="en-GB" i="1" dirty="0" err="1" smtClean="0"/>
              <a:t>testovi</a:t>
            </a:r>
            <a:r>
              <a:rPr lang="en-GB" i="1" dirty="0" smtClean="0"/>
              <a:t> </a:t>
            </a:r>
            <a:r>
              <a:rPr lang="en-GB" i="1" dirty="0" err="1" smtClean="0"/>
              <a:t>inteligencije</a:t>
            </a:r>
            <a:endParaRPr lang="sr-Latn-RS" i="1" dirty="0" smtClean="0"/>
          </a:p>
          <a:p>
            <a:r>
              <a:rPr lang="en-GB" i="1" dirty="0" smtClean="0"/>
              <a:t>A</a:t>
            </a:r>
            <a:r>
              <a:rPr lang="sr-Latn-RS" i="1" dirty="0" smtClean="0"/>
              <a:t>li ... </a:t>
            </a:r>
            <a:r>
              <a:rPr lang="en-GB" dirty="0" smtClean="0"/>
              <a:t>„</a:t>
            </a:r>
            <a:r>
              <a:rPr lang="en-GB" dirty="0" err="1" smtClean="0"/>
              <a:t>intelekt</a:t>
            </a:r>
            <a:r>
              <a:rPr lang="en-GB" dirty="0" smtClean="0"/>
              <a:t> </a:t>
            </a:r>
            <a:r>
              <a:rPr lang="en-GB" dirty="0" err="1" smtClean="0"/>
              <a:t>i</a:t>
            </a:r>
            <a:r>
              <a:rPr lang="sr-Latn-RS" dirty="0" smtClean="0"/>
              <a:t> </a:t>
            </a:r>
            <a:r>
              <a:rPr lang="en-GB" dirty="0" err="1" smtClean="0"/>
              <a:t>postign</a:t>
            </a:r>
            <a:r>
              <a:rPr lang="sr-Latn-RS" dirty="0" smtClean="0"/>
              <a:t>uć</a:t>
            </a:r>
            <a:r>
              <a:rPr lang="en-GB" dirty="0" smtClean="0"/>
              <a:t>e </a:t>
            </a:r>
            <a:r>
              <a:rPr lang="en-GB" dirty="0" err="1" smtClean="0"/>
              <a:t>ni</a:t>
            </a:r>
            <a:r>
              <a:rPr lang="en-GB" dirty="0" smtClean="0"/>
              <a:t> </a:t>
            </a:r>
            <a:r>
              <a:rPr lang="en-GB" dirty="0" err="1" smtClean="0"/>
              <a:t>izdaleka</a:t>
            </a:r>
            <a:r>
              <a:rPr lang="en-GB" dirty="0" smtClean="0"/>
              <a:t> </a:t>
            </a:r>
            <a:r>
              <a:rPr lang="en-GB" dirty="0" err="1" smtClean="0"/>
              <a:t>nisu</a:t>
            </a:r>
            <a:r>
              <a:rPr lang="en-GB" dirty="0" smtClean="0"/>
              <a:t> u </a:t>
            </a:r>
            <a:r>
              <a:rPr lang="en-GB" dirty="0" err="1" smtClean="0"/>
              <a:t>savršenoj</a:t>
            </a:r>
            <a:r>
              <a:rPr lang="en-GB" dirty="0" smtClean="0"/>
              <a:t> </a:t>
            </a:r>
            <a:r>
              <a:rPr lang="en-GB" dirty="0" err="1" smtClean="0"/>
              <a:t>korelaciji</a:t>
            </a:r>
            <a:r>
              <a:rPr lang="en-GB" dirty="0" smtClean="0"/>
              <a:t>“</a:t>
            </a:r>
            <a:r>
              <a:rPr lang="sr-Latn-RS" dirty="0" smtClean="0"/>
              <a:t>... značaj vanintelektualnih činilaca</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pl-PL" sz="2400" dirty="0" smtClean="0"/>
              <a:t/>
            </a:r>
            <a:br>
              <a:rPr lang="pl-PL" sz="2400" dirty="0" smtClean="0"/>
            </a:br>
            <a:r>
              <a:rPr lang="pl-PL" sz="2400" dirty="0" smtClean="0"/>
              <a:t/>
            </a:r>
            <a:br>
              <a:rPr lang="pl-PL" sz="2400" dirty="0" smtClean="0"/>
            </a:br>
            <a:r>
              <a:rPr lang="pl-PL" sz="2400" dirty="0" smtClean="0"/>
              <a:t>1986. godina, održan č</a:t>
            </a:r>
            <a:r>
              <a:rPr lang="en-GB" sz="2400" dirty="0" err="1" smtClean="0"/>
              <a:t>uveni</a:t>
            </a:r>
            <a:r>
              <a:rPr lang="en-GB" sz="2400" dirty="0" smtClean="0"/>
              <a:t> </a:t>
            </a:r>
            <a:r>
              <a:rPr lang="en-GB" sz="2400" dirty="0" err="1" smtClean="0"/>
              <a:t>Simpozijum</a:t>
            </a:r>
            <a:r>
              <a:rPr lang="en-GB" sz="2400" dirty="0" smtClean="0"/>
              <a:t> o </a:t>
            </a:r>
            <a:r>
              <a:rPr lang="en-GB" sz="2400" dirty="0" err="1" smtClean="0"/>
              <a:t>inteligenciji</a:t>
            </a:r>
            <a:r>
              <a:rPr lang="en-GB" sz="2400" dirty="0" smtClean="0"/>
              <a:t> </a:t>
            </a:r>
            <a:r>
              <a:rPr lang="en-GB" sz="2400" dirty="0" err="1" smtClean="0"/>
              <a:t>i</a:t>
            </a:r>
            <a:r>
              <a:rPr lang="en-GB" sz="2400" dirty="0" smtClean="0"/>
              <a:t> </a:t>
            </a:r>
            <a:r>
              <a:rPr lang="en-GB" sz="2400" dirty="0" err="1" smtClean="0"/>
              <a:t>izašlo</a:t>
            </a:r>
            <a:r>
              <a:rPr lang="en-GB" sz="2400" dirty="0" smtClean="0"/>
              <a:t> </a:t>
            </a:r>
            <a:r>
              <a:rPr lang="en-GB" sz="2400" dirty="0" err="1" smtClean="0"/>
              <a:t>prvo</a:t>
            </a:r>
            <a:r>
              <a:rPr lang="en-GB" sz="2400" dirty="0" smtClean="0"/>
              <a:t> </a:t>
            </a:r>
            <a:r>
              <a:rPr lang="en-GB" sz="2400" dirty="0" err="1" smtClean="0"/>
              <a:t>izdanje</a:t>
            </a:r>
            <a:r>
              <a:rPr lang="en-GB" sz="2400" dirty="0" smtClean="0"/>
              <a:t> </a:t>
            </a:r>
            <a:r>
              <a:rPr lang="en-GB" sz="2400" dirty="0" err="1" smtClean="0"/>
              <a:t>zbornika</a:t>
            </a:r>
            <a:r>
              <a:rPr lang="en-GB" sz="2400" dirty="0" smtClean="0"/>
              <a:t> </a:t>
            </a:r>
            <a:r>
              <a:rPr lang="en-GB" sz="2400" i="1" dirty="0" err="1" smtClean="0"/>
              <a:t>Koncepcije</a:t>
            </a:r>
            <a:r>
              <a:rPr lang="en-GB" sz="2400" i="1" dirty="0" smtClean="0"/>
              <a:t> </a:t>
            </a:r>
            <a:r>
              <a:rPr lang="en-GB" sz="2400" i="1" dirty="0" err="1" smtClean="0"/>
              <a:t>darovitosti</a:t>
            </a:r>
            <a:r>
              <a:rPr lang="en-GB" sz="2400" i="1" dirty="0" smtClean="0"/>
              <a:t/>
            </a:r>
            <a:br>
              <a:rPr lang="en-GB" sz="2400" i="1" dirty="0" smtClean="0"/>
            </a:br>
            <a:r>
              <a:rPr lang="en-GB" sz="2400" i="1" dirty="0" smtClean="0"/>
              <a:t>(Conceptions of Giftedness) </a:t>
            </a:r>
            <a:r>
              <a:rPr lang="en-GB" sz="2400" i="1" dirty="0" err="1" smtClean="0"/>
              <a:t>koji</a:t>
            </a:r>
            <a:r>
              <a:rPr lang="en-GB" sz="2400" i="1" dirty="0" smtClean="0"/>
              <a:t> </a:t>
            </a:r>
            <a:r>
              <a:rPr lang="en-GB" sz="2400" i="1" dirty="0" err="1" smtClean="0"/>
              <a:t>su</a:t>
            </a:r>
            <a:r>
              <a:rPr lang="en-GB" sz="2400" i="1" dirty="0" smtClean="0"/>
              <a:t> </a:t>
            </a:r>
            <a:r>
              <a:rPr lang="en-GB" sz="2400" i="1" dirty="0" err="1" smtClean="0"/>
              <a:t>priredili</a:t>
            </a:r>
            <a:r>
              <a:rPr lang="en-GB" sz="2400" i="1" dirty="0" smtClean="0"/>
              <a:t>  </a:t>
            </a:r>
            <a:br>
              <a:rPr lang="en-GB" sz="2400" i="1" dirty="0" smtClean="0"/>
            </a:br>
            <a:r>
              <a:rPr lang="en-GB" sz="2400" i="1" dirty="0" smtClean="0"/>
              <a:t>Sternberg </a:t>
            </a:r>
            <a:r>
              <a:rPr lang="en-GB" sz="2400" i="1" dirty="0" err="1" smtClean="0"/>
              <a:t>i</a:t>
            </a:r>
            <a:r>
              <a:rPr lang="en-GB" sz="2400" i="1" dirty="0" smtClean="0"/>
              <a:t>  </a:t>
            </a:r>
            <a:r>
              <a:rPr lang="en-GB" sz="2400" i="1" dirty="0" err="1" smtClean="0"/>
              <a:t>Dejvidson</a:t>
            </a:r>
            <a:r>
              <a:rPr lang="sr-Latn-RS" sz="2400" i="1" dirty="0" smtClean="0"/>
              <a:t>ova</a:t>
            </a:r>
            <a:r>
              <a:rPr lang="en-GB" sz="2400" i="1" dirty="0" smtClean="0"/>
              <a:t>.</a:t>
            </a:r>
            <a:endParaRPr lang="en-GB" sz="2400" dirty="0"/>
          </a:p>
        </p:txBody>
      </p:sp>
      <p:sp>
        <p:nvSpPr>
          <p:cNvPr id="3" name="Content Placeholder 2"/>
          <p:cNvSpPr>
            <a:spLocks noGrp="1"/>
          </p:cNvSpPr>
          <p:nvPr>
            <p:ph idx="1"/>
          </p:nvPr>
        </p:nvSpPr>
        <p:spPr>
          <a:xfrm>
            <a:off x="457200" y="2276872"/>
            <a:ext cx="8229600" cy="3849291"/>
          </a:xfrm>
        </p:spPr>
        <p:txBody>
          <a:bodyPr/>
          <a:lstStyle/>
          <a:p>
            <a:r>
              <a:rPr lang="sr-Latn-RS" dirty="0" smtClean="0"/>
              <a:t>1978 Renzuli</a:t>
            </a:r>
            <a:r>
              <a:rPr lang="en-GB" dirty="0" smtClean="0"/>
              <a:t> </a:t>
            </a:r>
            <a:endParaRPr lang="sr-Latn-RS" dirty="0" smtClean="0"/>
          </a:p>
          <a:p>
            <a:r>
              <a:rPr lang="sr-Latn-RS" dirty="0" smtClean="0"/>
              <a:t>1986 Tannenbaum .....</a:t>
            </a: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Renzuli</a:t>
            </a:r>
            <a:r>
              <a:rPr lang="en-GB" dirty="0" smtClean="0"/>
              <a:t> (1978) </a:t>
            </a:r>
            <a:endParaRPr lang="en-GB" dirty="0"/>
          </a:p>
        </p:txBody>
      </p:sp>
      <p:sp>
        <p:nvSpPr>
          <p:cNvPr id="3" name="Content Placeholder 2"/>
          <p:cNvSpPr>
            <a:spLocks noGrp="1"/>
          </p:cNvSpPr>
          <p:nvPr>
            <p:ph idx="1"/>
          </p:nvPr>
        </p:nvSpPr>
        <p:spPr/>
        <p:txBody>
          <a:bodyPr>
            <a:normAutofit fontScale="85000" lnSpcReduction="10000"/>
          </a:bodyPr>
          <a:lstStyle/>
          <a:p>
            <a:r>
              <a:rPr lang="en-GB" dirty="0" err="1" smtClean="0"/>
              <a:t>svaka</a:t>
            </a:r>
            <a:r>
              <a:rPr lang="en-GB" dirty="0" smtClean="0"/>
              <a:t> </a:t>
            </a:r>
            <a:r>
              <a:rPr lang="en-GB" dirty="0" err="1" smtClean="0"/>
              <a:t>definicija</a:t>
            </a:r>
            <a:r>
              <a:rPr lang="en-GB" dirty="0" smtClean="0"/>
              <a:t> </a:t>
            </a:r>
            <a:r>
              <a:rPr lang="en-GB" dirty="0" err="1" smtClean="0"/>
              <a:t>darovitosti</a:t>
            </a:r>
            <a:r>
              <a:rPr lang="en-GB" dirty="0" smtClean="0"/>
              <a:t>, </a:t>
            </a:r>
            <a:r>
              <a:rPr lang="it-IT" dirty="0" smtClean="0"/>
              <a:t>osim što treba da bude zasnovana </a:t>
            </a:r>
            <a:r>
              <a:rPr lang="en-GB" dirty="0" err="1" smtClean="0"/>
              <a:t>na</a:t>
            </a:r>
            <a:r>
              <a:rPr lang="en-GB" dirty="0" smtClean="0"/>
              <a:t> </a:t>
            </a:r>
            <a:r>
              <a:rPr lang="en-GB" dirty="0" err="1" smtClean="0"/>
              <a:t>istraživanjima</a:t>
            </a:r>
            <a:r>
              <a:rPr lang="en-GB" dirty="0" smtClean="0"/>
              <a:t> </a:t>
            </a:r>
            <a:r>
              <a:rPr lang="en-GB" dirty="0" err="1" smtClean="0"/>
              <a:t>i</a:t>
            </a:r>
            <a:r>
              <a:rPr lang="en-GB" dirty="0" smtClean="0"/>
              <a:t> </a:t>
            </a:r>
            <a:r>
              <a:rPr lang="en-GB" dirty="0" err="1" smtClean="0"/>
              <a:t>proverljiva</a:t>
            </a:r>
            <a:r>
              <a:rPr lang="en-GB" dirty="0" smtClean="0"/>
              <a:t>, </a:t>
            </a:r>
            <a:r>
              <a:rPr lang="en-GB" dirty="0" err="1" smtClean="0"/>
              <a:t>mora</a:t>
            </a:r>
            <a:r>
              <a:rPr lang="en-GB" dirty="0" smtClean="0"/>
              <a:t> </a:t>
            </a:r>
            <a:r>
              <a:rPr lang="en-GB" dirty="0" err="1" smtClean="0"/>
              <a:t>da</a:t>
            </a:r>
            <a:r>
              <a:rPr lang="en-GB" dirty="0" smtClean="0"/>
              <a:t> </a:t>
            </a:r>
            <a:r>
              <a:rPr lang="en-GB" dirty="0" err="1" smtClean="0"/>
              <a:t>pruža</a:t>
            </a:r>
            <a:r>
              <a:rPr lang="en-GB" dirty="0" smtClean="0"/>
              <a:t> </a:t>
            </a:r>
            <a:r>
              <a:rPr lang="en-GB" dirty="0" err="1" smtClean="0"/>
              <a:t>okvir</a:t>
            </a:r>
            <a:r>
              <a:rPr lang="en-GB" dirty="0" smtClean="0"/>
              <a:t> </a:t>
            </a:r>
            <a:r>
              <a:rPr lang="en-GB" dirty="0" err="1" smtClean="0"/>
              <a:t>za</a:t>
            </a:r>
            <a:r>
              <a:rPr lang="en-GB" dirty="0" smtClean="0"/>
              <a:t> </a:t>
            </a:r>
            <a:r>
              <a:rPr lang="en-GB" dirty="0" err="1" smtClean="0"/>
              <a:t>definisanje</a:t>
            </a:r>
            <a:r>
              <a:rPr lang="en-GB" dirty="0" smtClean="0"/>
              <a:t>  </a:t>
            </a:r>
            <a:r>
              <a:rPr lang="sr-Latn-RS" dirty="0" smtClean="0"/>
              <a:t>o</a:t>
            </a:r>
            <a:r>
              <a:rPr lang="en-GB" dirty="0" err="1" smtClean="0"/>
              <a:t>dgovarajućih</a:t>
            </a:r>
            <a:r>
              <a:rPr lang="en-GB" dirty="0" smtClean="0"/>
              <a:t> </a:t>
            </a:r>
            <a:r>
              <a:rPr lang="en-GB" dirty="0" err="1" smtClean="0"/>
              <a:t>sistema</a:t>
            </a:r>
            <a:r>
              <a:rPr lang="en-GB" dirty="0" smtClean="0"/>
              <a:t> </a:t>
            </a:r>
            <a:r>
              <a:rPr lang="en-GB" dirty="0" err="1" smtClean="0"/>
              <a:t>identifikacije</a:t>
            </a:r>
            <a:r>
              <a:rPr lang="en-GB" dirty="0" smtClean="0"/>
              <a:t> </a:t>
            </a:r>
            <a:r>
              <a:rPr lang="en-GB" dirty="0" err="1" smtClean="0"/>
              <a:t>i</a:t>
            </a:r>
            <a:r>
              <a:rPr lang="en-GB" dirty="0" smtClean="0"/>
              <a:t> </a:t>
            </a:r>
            <a:r>
              <a:rPr lang="en-GB" dirty="0" err="1" smtClean="0"/>
              <a:t>obrazovanja</a:t>
            </a:r>
            <a:r>
              <a:rPr lang="en-GB" dirty="0" smtClean="0"/>
              <a:t> </a:t>
            </a:r>
            <a:r>
              <a:rPr lang="en-GB" dirty="0" err="1" smtClean="0"/>
              <a:t>darovitih</a:t>
            </a:r>
            <a:r>
              <a:rPr lang="en-GB" dirty="0" smtClean="0"/>
              <a:t>.</a:t>
            </a:r>
          </a:p>
          <a:p>
            <a:r>
              <a:rPr lang="fi-FI" dirty="0" smtClean="0"/>
              <a:t>„darovitost stanje koje se kod </a:t>
            </a:r>
            <a:r>
              <a:rPr lang="en-GB" dirty="0" err="1" smtClean="0"/>
              <a:t>nekih</a:t>
            </a:r>
            <a:r>
              <a:rPr lang="en-GB" dirty="0" smtClean="0"/>
              <a:t> </a:t>
            </a:r>
            <a:r>
              <a:rPr lang="en-GB" dirty="0" err="1" smtClean="0"/>
              <a:t>ljudi</a:t>
            </a:r>
            <a:r>
              <a:rPr lang="en-GB" dirty="0" smtClean="0"/>
              <a:t> </a:t>
            </a:r>
            <a:r>
              <a:rPr lang="en-GB" dirty="0" err="1" smtClean="0"/>
              <a:t>može</a:t>
            </a:r>
            <a:r>
              <a:rPr lang="en-GB" dirty="0" smtClean="0"/>
              <a:t> </a:t>
            </a:r>
            <a:r>
              <a:rPr lang="en-GB" dirty="0" err="1" smtClean="0"/>
              <a:t>razviti</a:t>
            </a:r>
            <a:r>
              <a:rPr lang="en-GB" dirty="0" smtClean="0"/>
              <a:t> </a:t>
            </a:r>
            <a:r>
              <a:rPr lang="en-GB" dirty="0" err="1" smtClean="0"/>
              <a:t>ukoliko</a:t>
            </a:r>
            <a:r>
              <a:rPr lang="en-GB" dirty="0" smtClean="0"/>
              <a:t> </a:t>
            </a:r>
            <a:r>
              <a:rPr lang="en-GB" dirty="0" err="1" smtClean="0"/>
              <a:t>doðe</a:t>
            </a:r>
            <a:r>
              <a:rPr lang="en-GB" dirty="0" smtClean="0"/>
              <a:t> do </a:t>
            </a:r>
            <a:r>
              <a:rPr lang="en-GB" dirty="0" err="1" smtClean="0"/>
              <a:t>odgovarajuće</a:t>
            </a:r>
            <a:r>
              <a:rPr lang="en-GB" dirty="0" smtClean="0"/>
              <a:t>  </a:t>
            </a:r>
            <a:r>
              <a:rPr lang="en-GB" dirty="0" err="1" smtClean="0"/>
              <a:t>interakcije</a:t>
            </a:r>
            <a:r>
              <a:rPr lang="en-GB" dirty="0" smtClean="0"/>
              <a:t> </a:t>
            </a:r>
            <a:r>
              <a:rPr lang="en-GB" dirty="0" err="1" smtClean="0"/>
              <a:t>izmeðu</a:t>
            </a:r>
            <a:r>
              <a:rPr lang="en-GB" dirty="0" smtClean="0"/>
              <a:t> </a:t>
            </a:r>
            <a:r>
              <a:rPr lang="en-GB" dirty="0" err="1" smtClean="0"/>
              <a:t>osobe</a:t>
            </a:r>
            <a:r>
              <a:rPr lang="en-GB" dirty="0" smtClean="0"/>
              <a:t>, </a:t>
            </a:r>
            <a:r>
              <a:rPr lang="en-GB" dirty="0" err="1" smtClean="0"/>
              <a:t>njene</a:t>
            </a:r>
            <a:r>
              <a:rPr lang="en-GB" dirty="0" smtClean="0"/>
              <a:t> </a:t>
            </a:r>
            <a:r>
              <a:rPr lang="en-GB" dirty="0" err="1" smtClean="0"/>
              <a:t>sredine</a:t>
            </a:r>
            <a:r>
              <a:rPr lang="en-GB" dirty="0" smtClean="0"/>
              <a:t> </a:t>
            </a:r>
            <a:r>
              <a:rPr lang="en-GB" dirty="0" err="1" smtClean="0"/>
              <a:t>i</a:t>
            </a:r>
            <a:r>
              <a:rPr lang="en-GB" dirty="0" smtClean="0"/>
              <a:t> </a:t>
            </a:r>
            <a:r>
              <a:rPr lang="en-GB" dirty="0" err="1" smtClean="0"/>
              <a:t>odreðene</a:t>
            </a:r>
            <a:r>
              <a:rPr lang="en-GB" dirty="0" smtClean="0"/>
              <a:t> </a:t>
            </a:r>
            <a:r>
              <a:rPr lang="en-GB" dirty="0" err="1" smtClean="0"/>
              <a:t>oblasti</a:t>
            </a:r>
            <a:r>
              <a:rPr lang="en-GB" dirty="0" smtClean="0"/>
              <a:t> </a:t>
            </a:r>
            <a:r>
              <a:rPr lang="en-GB" dirty="0" err="1" smtClean="0"/>
              <a:t>ljudske</a:t>
            </a:r>
            <a:r>
              <a:rPr lang="en-GB" dirty="0" smtClean="0"/>
              <a:t> </a:t>
            </a:r>
            <a:r>
              <a:rPr lang="en-GB" dirty="0" err="1" smtClean="0"/>
              <a:t>delatnosti</a:t>
            </a:r>
            <a:r>
              <a:rPr lang="en-GB" dirty="0" smtClean="0"/>
              <a:t>“ </a:t>
            </a:r>
          </a:p>
          <a:p>
            <a:r>
              <a:rPr lang="en-GB" dirty="0" err="1" smtClean="0"/>
              <a:t>izražava</a:t>
            </a:r>
            <a:r>
              <a:rPr lang="en-GB" dirty="0" smtClean="0"/>
              <a:t> </a:t>
            </a:r>
            <a:r>
              <a:rPr lang="en-GB" dirty="0" err="1" smtClean="0"/>
              <a:t>nadu</a:t>
            </a:r>
            <a:r>
              <a:rPr lang="en-GB" dirty="0" smtClean="0"/>
              <a:t> </a:t>
            </a:r>
            <a:r>
              <a:rPr lang="en-GB" dirty="0" err="1" smtClean="0"/>
              <a:t>da</a:t>
            </a:r>
            <a:r>
              <a:rPr lang="en-GB" dirty="0" smtClean="0"/>
              <a:t> </a:t>
            </a:r>
            <a:r>
              <a:rPr lang="en-GB" dirty="0" err="1" smtClean="0"/>
              <a:t>će</a:t>
            </a:r>
            <a:r>
              <a:rPr lang="en-GB" dirty="0" smtClean="0"/>
              <a:t> se u </a:t>
            </a:r>
            <a:r>
              <a:rPr lang="en-GB" dirty="0" err="1" smtClean="0"/>
              <a:t>budućnosti</a:t>
            </a:r>
            <a:r>
              <a:rPr lang="en-GB" dirty="0" smtClean="0"/>
              <a:t> „</a:t>
            </a:r>
            <a:r>
              <a:rPr lang="en-GB" dirty="0" err="1" smtClean="0"/>
              <a:t>naglasak</a:t>
            </a:r>
            <a:r>
              <a:rPr lang="en-GB" dirty="0" smtClean="0"/>
              <a:t> </a:t>
            </a:r>
            <a:r>
              <a:rPr lang="en-GB" dirty="0" err="1" smtClean="0"/>
              <a:t>pomeriti</a:t>
            </a:r>
            <a:r>
              <a:rPr lang="en-GB" dirty="0" smtClean="0"/>
              <a:t> </a:t>
            </a:r>
            <a:r>
              <a:rPr lang="en-GB" dirty="0" err="1" smtClean="0"/>
              <a:t>sa</a:t>
            </a:r>
            <a:r>
              <a:rPr lang="en-GB" dirty="0" smtClean="0"/>
              <a:t> </a:t>
            </a:r>
            <a:r>
              <a:rPr lang="en-GB" dirty="0" err="1" smtClean="0"/>
              <a:t>sadašnjeg</a:t>
            </a:r>
            <a:r>
              <a:rPr lang="en-GB" dirty="0" smtClean="0"/>
              <a:t> </a:t>
            </a:r>
            <a:r>
              <a:rPr lang="en-GB" dirty="0" err="1" smtClean="0"/>
              <a:t>koncepta</a:t>
            </a:r>
            <a:r>
              <a:rPr lang="en-GB" dirty="0" smtClean="0"/>
              <a:t> </a:t>
            </a:r>
            <a:r>
              <a:rPr lang="en-GB" dirty="0" err="1" smtClean="0"/>
              <a:t>darovitosti</a:t>
            </a:r>
            <a:r>
              <a:rPr lang="en-GB" dirty="0" smtClean="0"/>
              <a:t> </a:t>
            </a:r>
            <a:r>
              <a:rPr lang="en-GB" dirty="0" err="1" smtClean="0"/>
              <a:t>kao</a:t>
            </a:r>
            <a:r>
              <a:rPr lang="en-GB" dirty="0" smtClean="0"/>
              <a:t> </a:t>
            </a:r>
            <a:r>
              <a:rPr lang="en-GB" dirty="0" err="1" smtClean="0"/>
              <a:t>crte</a:t>
            </a:r>
            <a:r>
              <a:rPr lang="en-GB" dirty="0" smtClean="0"/>
              <a:t> </a:t>
            </a:r>
            <a:r>
              <a:rPr lang="en-GB" dirty="0" err="1" smtClean="0"/>
              <a:t>ličnosti</a:t>
            </a:r>
            <a:r>
              <a:rPr lang="en-GB" dirty="0" smtClean="0"/>
              <a:t>,  </a:t>
            </a:r>
            <a:r>
              <a:rPr lang="en-GB" dirty="0" err="1" smtClean="0"/>
              <a:t>na</a:t>
            </a:r>
            <a:r>
              <a:rPr lang="en-GB" dirty="0" smtClean="0"/>
              <a:t> </a:t>
            </a:r>
            <a:r>
              <a:rPr lang="en-GB" dirty="0" err="1" smtClean="0"/>
              <a:t>zainteresovanost</a:t>
            </a:r>
            <a:r>
              <a:rPr lang="en-GB" dirty="0" smtClean="0"/>
              <a:t> </a:t>
            </a:r>
            <a:r>
              <a:rPr lang="en-GB" dirty="0" err="1" smtClean="0"/>
              <a:t>za</a:t>
            </a:r>
            <a:r>
              <a:rPr lang="en-GB" dirty="0" smtClean="0"/>
              <a:t> </a:t>
            </a:r>
            <a:r>
              <a:rPr lang="en-GB" dirty="0" err="1" smtClean="0"/>
              <a:t>razvijanje</a:t>
            </a:r>
            <a:r>
              <a:rPr lang="en-GB" dirty="0" smtClean="0"/>
              <a:t> </a:t>
            </a:r>
            <a:r>
              <a:rPr lang="en-GB" i="1" dirty="0" err="1" smtClean="0"/>
              <a:t>darovitih</a:t>
            </a:r>
            <a:r>
              <a:rPr lang="en-GB" i="1" dirty="0" smtClean="0"/>
              <a:t> </a:t>
            </a:r>
            <a:r>
              <a:rPr lang="en-GB" i="1" dirty="0" err="1" smtClean="0"/>
              <a:t>ponašanja</a:t>
            </a:r>
            <a:r>
              <a:rPr lang="en-GB" i="1" dirty="0" smtClean="0"/>
              <a:t>“.</a:t>
            </a: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Renzuli</a:t>
            </a:r>
            <a:r>
              <a:rPr lang="en-GB" dirty="0" smtClean="0"/>
              <a:t> </a:t>
            </a:r>
            <a:endParaRPr lang="en-GB" dirty="0"/>
          </a:p>
        </p:txBody>
      </p:sp>
      <p:sp>
        <p:nvSpPr>
          <p:cNvPr id="3" name="Content Placeholder 2"/>
          <p:cNvSpPr>
            <a:spLocks noGrp="1"/>
          </p:cNvSpPr>
          <p:nvPr>
            <p:ph idx="1"/>
          </p:nvPr>
        </p:nvSpPr>
        <p:spPr/>
        <p:txBody>
          <a:bodyPr>
            <a:normAutofit fontScale="70000" lnSpcReduction="20000"/>
          </a:bodyPr>
          <a:lstStyle/>
          <a:p>
            <a:pPr>
              <a:buNone/>
            </a:pPr>
            <a:r>
              <a:rPr lang="en-GB" b="1" dirty="0" err="1" smtClean="0"/>
              <a:t>školska</a:t>
            </a:r>
            <a:r>
              <a:rPr lang="en-GB" b="1" dirty="0" smtClean="0"/>
              <a:t> </a:t>
            </a:r>
            <a:r>
              <a:rPr lang="en-GB" b="1" dirty="0" err="1" smtClean="0"/>
              <a:t>darovitost</a:t>
            </a:r>
            <a:r>
              <a:rPr lang="en-GB" b="1" dirty="0" smtClean="0"/>
              <a:t> </a:t>
            </a:r>
            <a:r>
              <a:rPr lang="en-GB" dirty="0" smtClean="0"/>
              <a:t>(schoolhouse giftedness); </a:t>
            </a:r>
            <a:r>
              <a:rPr lang="en-GB" i="1" u="sng" dirty="0" err="1" smtClean="0"/>
              <a:t>dva</a:t>
            </a:r>
            <a:r>
              <a:rPr lang="en-GB" i="1" u="sng" dirty="0" smtClean="0"/>
              <a:t> </a:t>
            </a:r>
            <a:r>
              <a:rPr lang="en-GB" i="1" u="sng" dirty="0" err="1" smtClean="0"/>
              <a:t>sinonimna</a:t>
            </a:r>
            <a:r>
              <a:rPr lang="en-GB" i="1" u="sng" dirty="0" smtClean="0"/>
              <a:t> </a:t>
            </a:r>
            <a:r>
              <a:rPr lang="en-GB" dirty="0" err="1" smtClean="0"/>
              <a:t>naziva</a:t>
            </a:r>
            <a:r>
              <a:rPr lang="en-GB" dirty="0" smtClean="0"/>
              <a:t>: </a:t>
            </a:r>
          </a:p>
          <a:p>
            <a:pPr>
              <a:buNone/>
            </a:pPr>
            <a:r>
              <a:rPr lang="en-GB" dirty="0" smtClean="0"/>
              <a:t> -     </a:t>
            </a:r>
            <a:r>
              <a:rPr lang="en-GB" dirty="0" err="1" smtClean="0"/>
              <a:t>Testovna</a:t>
            </a:r>
            <a:r>
              <a:rPr lang="en-GB" dirty="0" smtClean="0"/>
              <a:t> </a:t>
            </a:r>
            <a:r>
              <a:rPr lang="en-GB" dirty="0" err="1" smtClean="0"/>
              <a:t>darovitost</a:t>
            </a:r>
            <a:r>
              <a:rPr lang="en-GB" dirty="0" smtClean="0"/>
              <a:t> (test-taking giftedness) </a:t>
            </a:r>
            <a:r>
              <a:rPr lang="en-GB" dirty="0" err="1" smtClean="0"/>
              <a:t>i</a:t>
            </a:r>
            <a:endParaRPr lang="en-GB" dirty="0" smtClean="0"/>
          </a:p>
          <a:p>
            <a:pPr>
              <a:buFontTx/>
              <a:buChar char="-"/>
            </a:pPr>
            <a:r>
              <a:rPr lang="en-GB" dirty="0" err="1" smtClean="0"/>
              <a:t>darovitost</a:t>
            </a:r>
            <a:r>
              <a:rPr lang="en-GB" dirty="0" smtClean="0"/>
              <a:t> </a:t>
            </a:r>
            <a:r>
              <a:rPr lang="en-GB" dirty="0" err="1" smtClean="0"/>
              <a:t>za</a:t>
            </a:r>
            <a:r>
              <a:rPr lang="en-GB" dirty="0" smtClean="0"/>
              <a:t> </a:t>
            </a:r>
            <a:r>
              <a:rPr lang="en-GB" dirty="0" err="1" smtClean="0"/>
              <a:t>školsko</a:t>
            </a:r>
            <a:r>
              <a:rPr lang="en-GB" dirty="0" smtClean="0"/>
              <a:t> </a:t>
            </a:r>
            <a:r>
              <a:rPr lang="en-GB" dirty="0" err="1" smtClean="0"/>
              <a:t>učenje</a:t>
            </a:r>
            <a:r>
              <a:rPr lang="en-GB" dirty="0" smtClean="0"/>
              <a:t> (lesson- learning giftedness). </a:t>
            </a:r>
          </a:p>
          <a:p>
            <a:pPr>
              <a:buNone/>
            </a:pPr>
            <a:endParaRPr lang="en-GB" dirty="0" smtClean="0"/>
          </a:p>
          <a:p>
            <a:pPr>
              <a:buNone/>
            </a:pPr>
            <a:r>
              <a:rPr lang="en-GB" b="1" dirty="0" err="1" smtClean="0"/>
              <a:t>školska</a:t>
            </a:r>
            <a:r>
              <a:rPr lang="en-GB" b="1" dirty="0" smtClean="0"/>
              <a:t> </a:t>
            </a:r>
            <a:r>
              <a:rPr lang="en-GB" dirty="0" err="1" smtClean="0"/>
              <a:t>darovitost</a:t>
            </a:r>
            <a:r>
              <a:rPr lang="en-GB" dirty="0" smtClean="0"/>
              <a:t> </a:t>
            </a:r>
            <a:r>
              <a:rPr lang="en-GB" dirty="0" err="1" smtClean="0"/>
              <a:t>odnosi</a:t>
            </a:r>
            <a:r>
              <a:rPr lang="en-GB" dirty="0" smtClean="0"/>
              <a:t> se </a:t>
            </a:r>
            <a:r>
              <a:rPr lang="en-GB" dirty="0" err="1" smtClean="0"/>
              <a:t>na</a:t>
            </a:r>
            <a:r>
              <a:rPr lang="en-GB" dirty="0" smtClean="0"/>
              <a:t> </a:t>
            </a:r>
            <a:r>
              <a:rPr lang="pl-PL" dirty="0" smtClean="0"/>
              <a:t>sposobnosti koje se zahtevaju u tradicionalnoj nastavi i na testu inteligencije (po</a:t>
            </a:r>
            <a:r>
              <a:rPr lang="en-GB" dirty="0" smtClean="0"/>
              <a:t> </a:t>
            </a:r>
            <a:r>
              <a:rPr lang="en-GB" dirty="0" err="1" smtClean="0"/>
              <a:t>Renzulijevoj</a:t>
            </a:r>
            <a:r>
              <a:rPr lang="en-GB" dirty="0" smtClean="0"/>
              <a:t> </a:t>
            </a:r>
            <a:r>
              <a:rPr lang="en-GB" dirty="0" err="1" smtClean="0"/>
              <a:t>oceni</a:t>
            </a:r>
            <a:r>
              <a:rPr lang="en-GB" dirty="0" smtClean="0"/>
              <a:t>, u </a:t>
            </a:r>
            <a:r>
              <a:rPr lang="en-GB" dirty="0" err="1" smtClean="0"/>
              <a:t>oba</a:t>
            </a:r>
            <a:r>
              <a:rPr lang="en-GB" dirty="0" smtClean="0"/>
              <a:t> </a:t>
            </a:r>
            <a:r>
              <a:rPr lang="en-GB" dirty="0" err="1" smtClean="0"/>
              <a:t>sluèaja</a:t>
            </a:r>
            <a:r>
              <a:rPr lang="en-GB" dirty="0" smtClean="0"/>
              <a:t> </a:t>
            </a:r>
            <a:r>
              <a:rPr lang="en-GB" dirty="0" err="1" smtClean="0"/>
              <a:t>su</a:t>
            </a:r>
            <a:r>
              <a:rPr lang="en-GB" dirty="0" smtClean="0"/>
              <a:t> </a:t>
            </a:r>
            <a:r>
              <a:rPr lang="en-GB" dirty="0" err="1" smtClean="0"/>
              <a:t>mahom</a:t>
            </a:r>
            <a:r>
              <a:rPr lang="en-GB" dirty="0" smtClean="0"/>
              <a:t> </a:t>
            </a:r>
            <a:r>
              <a:rPr lang="en-GB" dirty="0" err="1" smtClean="0"/>
              <a:t>iste</a:t>
            </a:r>
            <a:r>
              <a:rPr lang="en-GB" dirty="0" smtClean="0"/>
              <a:t> </a:t>
            </a:r>
            <a:r>
              <a:rPr lang="en-GB" dirty="0" err="1" smtClean="0"/>
              <a:t>sposobnosti</a:t>
            </a:r>
            <a:r>
              <a:rPr lang="en-GB" dirty="0" smtClean="0"/>
              <a:t> ‘u </a:t>
            </a:r>
            <a:r>
              <a:rPr lang="en-GB" dirty="0" err="1" smtClean="0"/>
              <a:t>igri</a:t>
            </a:r>
            <a:r>
              <a:rPr lang="en-GB" dirty="0" smtClean="0"/>
              <a:t>’, </a:t>
            </a:r>
            <a:r>
              <a:rPr lang="en-GB" dirty="0" err="1" smtClean="0"/>
              <a:t>jer</a:t>
            </a:r>
            <a:r>
              <a:rPr lang="en-GB" dirty="0" smtClean="0"/>
              <a:t> </a:t>
            </a:r>
            <a:r>
              <a:rPr lang="en-GB" dirty="0" err="1" smtClean="0"/>
              <a:t>su</a:t>
            </a:r>
            <a:r>
              <a:rPr lang="en-GB" dirty="0" smtClean="0"/>
              <a:t> </a:t>
            </a:r>
            <a:r>
              <a:rPr lang="en-GB" dirty="0" err="1" smtClean="0"/>
              <a:t>i</a:t>
            </a:r>
            <a:r>
              <a:rPr lang="en-GB" dirty="0" smtClean="0"/>
              <a:t> ‘</a:t>
            </a:r>
            <a:r>
              <a:rPr lang="en-GB" dirty="0" err="1" smtClean="0"/>
              <a:t>pravila</a:t>
            </a:r>
            <a:r>
              <a:rPr lang="en-GB" dirty="0" smtClean="0"/>
              <a:t> </a:t>
            </a:r>
            <a:r>
              <a:rPr lang="en-GB" dirty="0" err="1" smtClean="0"/>
              <a:t>igre</a:t>
            </a:r>
            <a:r>
              <a:rPr lang="en-GB" dirty="0" smtClean="0"/>
              <a:t>’ </a:t>
            </a:r>
            <a:r>
              <a:rPr lang="en-GB" dirty="0" err="1" smtClean="0"/>
              <a:t>ista</a:t>
            </a:r>
            <a:r>
              <a:rPr lang="en-GB" dirty="0" smtClean="0"/>
              <a:t>), </a:t>
            </a:r>
            <a:r>
              <a:rPr lang="en-GB" dirty="0" err="1" smtClean="0"/>
              <a:t>koje</a:t>
            </a:r>
            <a:r>
              <a:rPr lang="en-GB" dirty="0" smtClean="0"/>
              <a:t> se </a:t>
            </a:r>
            <a:r>
              <a:rPr lang="en-GB" dirty="0" err="1" smtClean="0"/>
              <a:t>mogu</a:t>
            </a:r>
            <a:r>
              <a:rPr lang="en-GB" dirty="0" smtClean="0"/>
              <a:t> </a:t>
            </a:r>
            <a:r>
              <a:rPr lang="en-GB" dirty="0" err="1" smtClean="0"/>
              <a:t>proceniti</a:t>
            </a:r>
            <a:r>
              <a:rPr lang="en-GB" dirty="0" smtClean="0"/>
              <a:t> </a:t>
            </a:r>
            <a:r>
              <a:rPr lang="en-GB" dirty="0" err="1" smtClean="0"/>
              <a:t>standardizovanim</a:t>
            </a:r>
            <a:r>
              <a:rPr lang="en-GB" dirty="0" smtClean="0"/>
              <a:t> </a:t>
            </a:r>
            <a:r>
              <a:rPr lang="en-GB" dirty="0" err="1" smtClean="0"/>
              <a:t>tehnikama</a:t>
            </a:r>
            <a:r>
              <a:rPr lang="en-GB" dirty="0" smtClean="0"/>
              <a:t> </a:t>
            </a:r>
            <a:r>
              <a:rPr lang="en-GB" dirty="0" err="1" smtClean="0"/>
              <a:t>procene</a:t>
            </a:r>
            <a:r>
              <a:rPr lang="en-GB" dirty="0" smtClean="0"/>
              <a:t> </a:t>
            </a:r>
            <a:r>
              <a:rPr lang="en-GB" dirty="0" err="1" smtClean="0"/>
              <a:t>i</a:t>
            </a:r>
            <a:r>
              <a:rPr lang="en-GB" dirty="0" smtClean="0"/>
              <a:t> </a:t>
            </a:r>
            <a:r>
              <a:rPr lang="en-GB" dirty="0" err="1" smtClean="0"/>
              <a:t>operacionalizovati</a:t>
            </a:r>
            <a:r>
              <a:rPr lang="en-GB" dirty="0" smtClean="0"/>
              <a:t> </a:t>
            </a:r>
            <a:r>
              <a:rPr lang="en-GB" dirty="0" err="1" smtClean="0"/>
              <a:t>kao</a:t>
            </a:r>
            <a:r>
              <a:rPr lang="en-GB" dirty="0" smtClean="0"/>
              <a:t> IQ </a:t>
            </a:r>
            <a:r>
              <a:rPr lang="en-GB" dirty="0" err="1" smtClean="0"/>
              <a:t>i</a:t>
            </a:r>
            <a:r>
              <a:rPr lang="en-GB" dirty="0" smtClean="0"/>
              <a:t> </a:t>
            </a:r>
            <a:r>
              <a:rPr lang="en-GB" dirty="0" err="1" smtClean="0"/>
              <a:t>koje</a:t>
            </a:r>
            <a:r>
              <a:rPr lang="en-GB" dirty="0" smtClean="0"/>
              <a:t> </a:t>
            </a:r>
            <a:r>
              <a:rPr lang="en-GB" dirty="0" err="1" smtClean="0"/>
              <a:t>pokazuju</a:t>
            </a:r>
            <a:r>
              <a:rPr lang="en-GB" dirty="0" smtClean="0"/>
              <a:t> </a:t>
            </a:r>
            <a:r>
              <a:rPr lang="en-GB" dirty="0" err="1" smtClean="0"/>
              <a:t>stabilnost</a:t>
            </a:r>
            <a:r>
              <a:rPr lang="en-GB" dirty="0" smtClean="0"/>
              <a:t> u </a:t>
            </a:r>
            <a:r>
              <a:rPr lang="en-GB" dirty="0" err="1" smtClean="0"/>
              <a:t>vremenu</a:t>
            </a:r>
            <a:r>
              <a:rPr lang="en-GB" dirty="0" smtClean="0"/>
              <a:t>. </a:t>
            </a:r>
          </a:p>
          <a:p>
            <a:pPr>
              <a:buNone/>
            </a:pPr>
            <a:r>
              <a:rPr lang="en-GB" dirty="0" err="1" smtClean="0"/>
              <a:t>Renzulijeva</a:t>
            </a:r>
            <a:r>
              <a:rPr lang="en-GB" dirty="0" smtClean="0"/>
              <a:t> </a:t>
            </a:r>
            <a:r>
              <a:rPr lang="en-GB" dirty="0" err="1" smtClean="0"/>
              <a:t>koncepcija</a:t>
            </a:r>
            <a:r>
              <a:rPr lang="en-GB" dirty="0" smtClean="0"/>
              <a:t> tri </a:t>
            </a:r>
            <a:r>
              <a:rPr lang="en-GB" dirty="0" err="1" smtClean="0"/>
              <a:t>prstena</a:t>
            </a:r>
            <a:r>
              <a:rPr lang="en-GB" dirty="0" smtClean="0"/>
              <a:t> (</a:t>
            </a:r>
            <a:r>
              <a:rPr lang="en-GB" dirty="0" err="1" smtClean="0"/>
              <a:t>predstavljena</a:t>
            </a:r>
            <a:r>
              <a:rPr lang="en-GB" dirty="0" smtClean="0"/>
              <a:t> </a:t>
            </a:r>
            <a:r>
              <a:rPr lang="en-GB" dirty="0" err="1" smtClean="0"/>
              <a:t>i</a:t>
            </a:r>
            <a:r>
              <a:rPr lang="en-GB" dirty="0" smtClean="0"/>
              <a:t> </a:t>
            </a:r>
            <a:r>
              <a:rPr lang="en-GB" dirty="0" err="1" smtClean="0"/>
              <a:t>kao</a:t>
            </a:r>
            <a:r>
              <a:rPr lang="en-GB" dirty="0" smtClean="0"/>
              <a:t> „</a:t>
            </a:r>
            <a:r>
              <a:rPr lang="en-GB" dirty="0" err="1" smtClean="0"/>
              <a:t>razvojni</a:t>
            </a:r>
            <a:r>
              <a:rPr lang="en-GB" dirty="0" smtClean="0"/>
              <a:t> model </a:t>
            </a:r>
            <a:r>
              <a:rPr lang="en-GB" dirty="0" err="1" smtClean="0"/>
              <a:t>kreativne</a:t>
            </a:r>
            <a:r>
              <a:rPr lang="en-GB" dirty="0" smtClean="0"/>
              <a:t> </a:t>
            </a:r>
            <a:r>
              <a:rPr lang="en-GB" dirty="0" err="1" smtClean="0"/>
              <a:t>produktivnosti</a:t>
            </a:r>
            <a:r>
              <a:rPr lang="en-GB" dirty="0" smtClean="0"/>
              <a:t>“), </a:t>
            </a:r>
            <a:r>
              <a:rPr lang="en-GB" dirty="0" err="1" smtClean="0"/>
              <a:t>odnosi</a:t>
            </a:r>
            <a:r>
              <a:rPr lang="en-GB" dirty="0" smtClean="0"/>
              <a:t> se </a:t>
            </a:r>
            <a:r>
              <a:rPr lang="en-GB" dirty="0" err="1" smtClean="0"/>
              <a:t>na</a:t>
            </a:r>
            <a:r>
              <a:rPr lang="en-GB" dirty="0" smtClean="0"/>
              <a:t> </a:t>
            </a:r>
            <a:r>
              <a:rPr lang="en-GB" dirty="0" err="1" smtClean="0"/>
              <a:t>drugu</a:t>
            </a:r>
            <a:r>
              <a:rPr lang="en-GB" dirty="0" smtClean="0"/>
              <a:t> </a:t>
            </a:r>
            <a:r>
              <a:rPr lang="en-GB" dirty="0" err="1" smtClean="0"/>
              <a:t>vrstu</a:t>
            </a:r>
            <a:r>
              <a:rPr lang="en-GB" dirty="0" smtClean="0"/>
              <a:t> </a:t>
            </a:r>
            <a:r>
              <a:rPr lang="en-GB" dirty="0" err="1" smtClean="0"/>
              <a:t>darovitosti</a:t>
            </a:r>
            <a:r>
              <a:rPr lang="en-GB" dirty="0" smtClean="0"/>
              <a:t> – </a:t>
            </a:r>
            <a:r>
              <a:rPr lang="en-GB" dirty="0" err="1" smtClean="0"/>
              <a:t>takozvanu</a:t>
            </a:r>
            <a:r>
              <a:rPr lang="en-GB" dirty="0" smtClean="0"/>
              <a:t> </a:t>
            </a:r>
            <a:r>
              <a:rPr lang="en-GB" b="1" dirty="0" err="1" smtClean="0"/>
              <a:t>kreativno-produktivnu</a:t>
            </a:r>
            <a:r>
              <a:rPr lang="en-GB" b="1" dirty="0" smtClean="0"/>
              <a:t> </a:t>
            </a:r>
            <a:r>
              <a:rPr lang="en-GB" b="1" dirty="0" err="1" smtClean="0"/>
              <a:t>darovitost</a:t>
            </a:r>
            <a:r>
              <a:rPr lang="en-GB" b="1" dirty="0" smtClean="0"/>
              <a:t> </a:t>
            </a:r>
            <a:r>
              <a:rPr lang="en-GB" dirty="0" smtClean="0"/>
              <a:t>(creative-productive giftedness).</a:t>
            </a:r>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t>tri </a:t>
            </a:r>
            <a:r>
              <a:rPr lang="en-GB" sz="2800" dirty="0" err="1" smtClean="0"/>
              <a:t>komponente</a:t>
            </a:r>
            <a:r>
              <a:rPr lang="en-GB" sz="2800" dirty="0" smtClean="0"/>
              <a:t> </a:t>
            </a:r>
            <a:r>
              <a:rPr lang="en-GB" sz="2800" dirty="0" err="1" smtClean="0"/>
              <a:t>ili</a:t>
            </a:r>
            <a:r>
              <a:rPr lang="en-GB" sz="2800" dirty="0" smtClean="0"/>
              <a:t> tri </a:t>
            </a:r>
            <a:r>
              <a:rPr lang="en-GB" sz="2800" dirty="0" err="1" smtClean="0"/>
              <a:t>klastera</a:t>
            </a:r>
            <a:r>
              <a:rPr lang="en-GB" sz="2800" dirty="0" smtClean="0"/>
              <a:t> </a:t>
            </a:r>
            <a:r>
              <a:rPr lang="en-GB" sz="2800" dirty="0" err="1" smtClean="0"/>
              <a:t>osobina</a:t>
            </a:r>
            <a:r>
              <a:rPr lang="en-GB" sz="2800" dirty="0" smtClean="0"/>
              <a:t>: </a:t>
            </a:r>
            <a:br>
              <a:rPr lang="en-GB" sz="2800" dirty="0" smtClean="0"/>
            </a:br>
            <a:r>
              <a:rPr lang="en-GB" sz="2800" dirty="0" err="1" smtClean="0"/>
              <a:t>visoko</a:t>
            </a:r>
            <a:r>
              <a:rPr lang="en-GB" sz="2800" dirty="0" smtClean="0"/>
              <a:t> </a:t>
            </a:r>
            <a:r>
              <a:rPr lang="en-GB" sz="2800" dirty="0" err="1" smtClean="0"/>
              <a:t>natprosečna</a:t>
            </a:r>
            <a:r>
              <a:rPr lang="en-GB" sz="2800" dirty="0" smtClean="0"/>
              <a:t> </a:t>
            </a:r>
            <a:r>
              <a:rPr lang="en-GB" sz="2800" dirty="0" err="1" smtClean="0"/>
              <a:t>sposobnost</a:t>
            </a:r>
            <a:r>
              <a:rPr lang="en-GB" sz="2800" dirty="0" smtClean="0"/>
              <a:t>, </a:t>
            </a:r>
            <a:r>
              <a:rPr lang="en-GB" sz="2800" dirty="0" err="1" smtClean="0"/>
              <a:t>posvećenost</a:t>
            </a:r>
            <a:r>
              <a:rPr lang="en-GB" sz="2800" dirty="0" smtClean="0"/>
              <a:t> </a:t>
            </a:r>
            <a:r>
              <a:rPr lang="en-GB" sz="2800" dirty="0" err="1" smtClean="0"/>
              <a:t>zadatku</a:t>
            </a:r>
            <a:r>
              <a:rPr lang="en-GB" sz="2800" dirty="0" smtClean="0"/>
              <a:t> (task-commitment) </a:t>
            </a:r>
            <a:r>
              <a:rPr lang="en-GB" sz="2800" dirty="0" err="1" smtClean="0"/>
              <a:t>i</a:t>
            </a:r>
            <a:r>
              <a:rPr lang="en-GB" sz="2800" dirty="0" smtClean="0"/>
              <a:t> </a:t>
            </a:r>
            <a:r>
              <a:rPr lang="en-GB" sz="2800" dirty="0" err="1" smtClean="0"/>
              <a:t>kreativnost</a:t>
            </a:r>
            <a:r>
              <a:rPr lang="en-GB" sz="2800" dirty="0" smtClean="0"/>
              <a:t>.</a:t>
            </a:r>
            <a:endParaRPr lang="en-GB" sz="2800" dirty="0"/>
          </a:p>
        </p:txBody>
      </p:sp>
      <p:sp>
        <p:nvSpPr>
          <p:cNvPr id="3" name="Content Placeholder 2"/>
          <p:cNvSpPr>
            <a:spLocks noGrp="1"/>
          </p:cNvSpPr>
          <p:nvPr>
            <p:ph idx="1"/>
          </p:nvPr>
        </p:nvSpPr>
        <p:spPr/>
        <p:txBody>
          <a:bodyPr>
            <a:normAutofit fontScale="62500" lnSpcReduction="20000"/>
          </a:bodyPr>
          <a:lstStyle/>
          <a:p>
            <a:r>
              <a:rPr lang="en-GB" dirty="0" err="1" smtClean="0"/>
              <a:t>Visoko</a:t>
            </a:r>
            <a:r>
              <a:rPr lang="en-GB" dirty="0" smtClean="0"/>
              <a:t> </a:t>
            </a:r>
            <a:r>
              <a:rPr lang="en-GB" dirty="0" err="1" smtClean="0"/>
              <a:t>natprosečnu</a:t>
            </a:r>
            <a:r>
              <a:rPr lang="en-GB" dirty="0" smtClean="0"/>
              <a:t> </a:t>
            </a:r>
            <a:r>
              <a:rPr lang="en-GB" dirty="0" err="1" smtClean="0"/>
              <a:t>sposobnost</a:t>
            </a:r>
            <a:r>
              <a:rPr lang="en-GB" dirty="0" smtClean="0"/>
              <a:t> </a:t>
            </a:r>
            <a:r>
              <a:rPr lang="en-GB" dirty="0" err="1" smtClean="0"/>
              <a:t>Renzuli</a:t>
            </a:r>
            <a:r>
              <a:rPr lang="en-GB" dirty="0" smtClean="0"/>
              <a:t> </a:t>
            </a:r>
            <a:r>
              <a:rPr lang="en-GB" dirty="0" err="1" smtClean="0"/>
              <a:t>definiše</a:t>
            </a:r>
            <a:r>
              <a:rPr lang="en-GB" dirty="0" smtClean="0"/>
              <a:t> </a:t>
            </a:r>
            <a:r>
              <a:rPr lang="en-GB" dirty="0" err="1" smtClean="0"/>
              <a:t>dvojako</a:t>
            </a:r>
            <a:r>
              <a:rPr lang="en-GB" dirty="0" smtClean="0"/>
              <a:t>: </a:t>
            </a:r>
            <a:r>
              <a:rPr lang="en-GB" dirty="0" err="1" smtClean="0"/>
              <a:t>kao</a:t>
            </a:r>
            <a:r>
              <a:rPr lang="en-GB" dirty="0" smtClean="0"/>
              <a:t> </a:t>
            </a:r>
            <a:r>
              <a:rPr lang="en-GB" b="1" dirty="0" err="1" smtClean="0"/>
              <a:t>opštu</a:t>
            </a:r>
            <a:r>
              <a:rPr lang="en-GB" b="1" dirty="0" smtClean="0"/>
              <a:t> </a:t>
            </a:r>
            <a:r>
              <a:rPr lang="en-GB" b="1" dirty="0" err="1" smtClean="0"/>
              <a:t>sposobnost</a:t>
            </a:r>
            <a:r>
              <a:rPr lang="en-GB" b="1" dirty="0" smtClean="0"/>
              <a:t>,</a:t>
            </a:r>
            <a:r>
              <a:rPr lang="en-GB" dirty="0" smtClean="0"/>
              <a:t> </a:t>
            </a:r>
            <a:r>
              <a:rPr lang="en-GB" dirty="0" err="1" smtClean="0"/>
              <a:t>koja</a:t>
            </a:r>
            <a:r>
              <a:rPr lang="en-GB" dirty="0" smtClean="0"/>
              <a:t> se </a:t>
            </a:r>
            <a:r>
              <a:rPr lang="en-GB" dirty="0" err="1" smtClean="0"/>
              <a:t>meri</a:t>
            </a:r>
            <a:r>
              <a:rPr lang="en-GB" dirty="0" smtClean="0"/>
              <a:t> </a:t>
            </a:r>
            <a:r>
              <a:rPr lang="en-GB" dirty="0" err="1" smtClean="0"/>
              <a:t>testovima</a:t>
            </a:r>
            <a:r>
              <a:rPr lang="en-GB" dirty="0" smtClean="0"/>
              <a:t> </a:t>
            </a:r>
            <a:r>
              <a:rPr lang="en-GB" dirty="0" err="1" smtClean="0"/>
              <a:t>opšte</a:t>
            </a:r>
            <a:r>
              <a:rPr lang="en-GB" dirty="0" smtClean="0"/>
              <a:t> </a:t>
            </a:r>
            <a:r>
              <a:rPr lang="en-GB" dirty="0" err="1" smtClean="0"/>
              <a:t>inteligencije</a:t>
            </a:r>
            <a:r>
              <a:rPr lang="en-GB" dirty="0" smtClean="0"/>
              <a:t> </a:t>
            </a:r>
            <a:r>
              <a:rPr lang="en-GB" dirty="0" err="1" smtClean="0"/>
              <a:t>i</a:t>
            </a:r>
            <a:r>
              <a:rPr lang="en-GB" dirty="0" smtClean="0"/>
              <a:t> </a:t>
            </a:r>
            <a:r>
              <a:rPr lang="en-GB" dirty="0" err="1" smtClean="0"/>
              <a:t>primenjuje</a:t>
            </a:r>
            <a:r>
              <a:rPr lang="en-GB" dirty="0" smtClean="0"/>
              <a:t> u </a:t>
            </a:r>
            <a:r>
              <a:rPr lang="en-GB" dirty="0" err="1" smtClean="0"/>
              <a:t>širokom</a:t>
            </a:r>
            <a:r>
              <a:rPr lang="en-GB" dirty="0" smtClean="0"/>
              <a:t> </a:t>
            </a:r>
            <a:r>
              <a:rPr lang="en-GB" dirty="0" err="1" smtClean="0"/>
              <a:t>spektru</a:t>
            </a:r>
            <a:r>
              <a:rPr lang="en-GB" dirty="0" smtClean="0"/>
              <a:t> </a:t>
            </a:r>
            <a:r>
              <a:rPr lang="en-GB" dirty="0" err="1" smtClean="0"/>
              <a:t>intelektualnih</a:t>
            </a:r>
            <a:r>
              <a:rPr lang="en-GB" dirty="0" smtClean="0"/>
              <a:t> </a:t>
            </a:r>
            <a:r>
              <a:rPr lang="en-GB" dirty="0" err="1" smtClean="0"/>
              <a:t>zadataka</a:t>
            </a:r>
            <a:r>
              <a:rPr lang="en-GB" dirty="0" smtClean="0"/>
              <a:t> (</a:t>
            </a:r>
            <a:r>
              <a:rPr lang="en-GB" dirty="0" err="1" smtClean="0"/>
              <a:t>npr</a:t>
            </a:r>
            <a:r>
              <a:rPr lang="en-GB" dirty="0" smtClean="0"/>
              <a:t>. </a:t>
            </a:r>
            <a:r>
              <a:rPr lang="en-GB" dirty="0" err="1" smtClean="0"/>
              <a:t>vebalno</a:t>
            </a:r>
            <a:r>
              <a:rPr lang="en-GB" dirty="0" smtClean="0"/>
              <a:t> </a:t>
            </a:r>
            <a:r>
              <a:rPr lang="en-GB" dirty="0" err="1" smtClean="0"/>
              <a:t>i</a:t>
            </a:r>
            <a:r>
              <a:rPr lang="en-GB" dirty="0" smtClean="0"/>
              <a:t> </a:t>
            </a:r>
            <a:r>
              <a:rPr lang="en-GB" dirty="0" err="1" smtClean="0"/>
              <a:t>numerièko</a:t>
            </a:r>
            <a:r>
              <a:rPr lang="en-GB" dirty="0" smtClean="0"/>
              <a:t> </a:t>
            </a:r>
            <a:r>
              <a:rPr lang="en-GB" dirty="0" err="1" smtClean="0"/>
              <a:t>rezonovanje</a:t>
            </a:r>
            <a:r>
              <a:rPr lang="en-GB" dirty="0" smtClean="0"/>
              <a:t>) </a:t>
            </a:r>
            <a:r>
              <a:rPr lang="en-GB" dirty="0" err="1" smtClean="0"/>
              <a:t>i</a:t>
            </a:r>
            <a:r>
              <a:rPr lang="en-GB" dirty="0" smtClean="0"/>
              <a:t> </a:t>
            </a:r>
            <a:r>
              <a:rPr lang="en-GB" dirty="0" err="1" smtClean="0"/>
              <a:t>kao</a:t>
            </a:r>
            <a:r>
              <a:rPr lang="en-GB" dirty="0" smtClean="0"/>
              <a:t> </a:t>
            </a:r>
            <a:r>
              <a:rPr lang="en-GB" b="1" dirty="0" err="1" smtClean="0"/>
              <a:t>specifične</a:t>
            </a:r>
            <a:r>
              <a:rPr lang="en-GB" b="1" dirty="0" smtClean="0"/>
              <a:t> </a:t>
            </a:r>
            <a:r>
              <a:rPr lang="en-GB" b="1" dirty="0" err="1" smtClean="0"/>
              <a:t>sposobnosti</a:t>
            </a:r>
            <a:r>
              <a:rPr lang="en-GB" dirty="0" smtClean="0"/>
              <a:t>, </a:t>
            </a:r>
            <a:r>
              <a:rPr lang="en-GB" dirty="0" err="1" smtClean="0"/>
              <a:t>koje</a:t>
            </a:r>
            <a:r>
              <a:rPr lang="en-GB" dirty="0" smtClean="0"/>
              <a:t> </a:t>
            </a:r>
            <a:r>
              <a:rPr lang="en-GB" dirty="0" err="1" smtClean="0"/>
              <a:t>su</a:t>
            </a:r>
            <a:r>
              <a:rPr lang="en-GB" dirty="0" smtClean="0"/>
              <a:t> </a:t>
            </a:r>
            <a:r>
              <a:rPr lang="en-GB" dirty="0" err="1" smtClean="0"/>
              <a:t>definisane</a:t>
            </a:r>
            <a:r>
              <a:rPr lang="en-GB" dirty="0" smtClean="0"/>
              <a:t> </a:t>
            </a:r>
            <a:r>
              <a:rPr lang="en-GB" dirty="0" err="1" smtClean="0"/>
              <a:t>na</a:t>
            </a:r>
            <a:r>
              <a:rPr lang="en-GB" dirty="0" smtClean="0"/>
              <a:t> </a:t>
            </a:r>
            <a:r>
              <a:rPr lang="en-GB" dirty="0" err="1" smtClean="0"/>
              <a:t>nivou</a:t>
            </a:r>
            <a:r>
              <a:rPr lang="en-GB" dirty="0" smtClean="0"/>
              <a:t> </a:t>
            </a:r>
            <a:r>
              <a:rPr lang="en-GB" dirty="0" err="1" smtClean="0"/>
              <a:t>ispoljavanja</a:t>
            </a:r>
            <a:r>
              <a:rPr lang="en-GB" dirty="0" smtClean="0"/>
              <a:t> u </a:t>
            </a:r>
            <a:r>
              <a:rPr lang="en-GB" dirty="0" err="1" smtClean="0"/>
              <a:t>realnom</a:t>
            </a:r>
            <a:r>
              <a:rPr lang="en-GB" dirty="0" smtClean="0"/>
              <a:t> </a:t>
            </a:r>
            <a:r>
              <a:rPr lang="en-GB" dirty="0" err="1" smtClean="0"/>
              <a:t>životnom</a:t>
            </a:r>
            <a:r>
              <a:rPr lang="en-GB" dirty="0" smtClean="0"/>
              <a:t> </a:t>
            </a:r>
            <a:r>
              <a:rPr lang="en-GB" dirty="0" err="1" smtClean="0"/>
              <a:t>kontekstu</a:t>
            </a:r>
            <a:r>
              <a:rPr lang="en-GB" dirty="0" smtClean="0"/>
              <a:t> </a:t>
            </a:r>
            <a:r>
              <a:rPr lang="en-GB" dirty="0" err="1" smtClean="0"/>
              <a:t>i</a:t>
            </a:r>
            <a:r>
              <a:rPr lang="en-GB" dirty="0" smtClean="0"/>
              <a:t> </a:t>
            </a:r>
            <a:r>
              <a:rPr lang="en-GB" dirty="0" err="1" smtClean="0"/>
              <a:t>vezane</a:t>
            </a:r>
            <a:r>
              <a:rPr lang="en-GB" dirty="0" smtClean="0"/>
              <a:t> </a:t>
            </a:r>
            <a:r>
              <a:rPr lang="en-GB" dirty="0" err="1" smtClean="0"/>
              <a:t>za</a:t>
            </a:r>
            <a:r>
              <a:rPr lang="en-GB" dirty="0" smtClean="0"/>
              <a:t> </a:t>
            </a:r>
            <a:r>
              <a:rPr lang="en-GB" dirty="0" err="1" smtClean="0"/>
              <a:t>odreðen</a:t>
            </a:r>
            <a:r>
              <a:rPr lang="en-GB" dirty="0" smtClean="0"/>
              <a:t> </a:t>
            </a:r>
            <a:r>
              <a:rPr lang="en-GB" dirty="0" err="1" smtClean="0"/>
              <a:t>domen</a:t>
            </a:r>
            <a:r>
              <a:rPr lang="en-GB" dirty="0" smtClean="0"/>
              <a:t> (</a:t>
            </a:r>
            <a:r>
              <a:rPr lang="en-GB" dirty="0" err="1" smtClean="0"/>
              <a:t>npr</a:t>
            </a:r>
            <a:r>
              <a:rPr lang="en-GB" dirty="0" smtClean="0"/>
              <a:t>. </a:t>
            </a:r>
            <a:r>
              <a:rPr lang="en-GB" dirty="0" err="1" smtClean="0"/>
              <a:t>matematiku</a:t>
            </a:r>
            <a:r>
              <a:rPr lang="en-GB" dirty="0" smtClean="0"/>
              <a:t>, </a:t>
            </a:r>
            <a:r>
              <a:rPr lang="en-GB" dirty="0" err="1" smtClean="0"/>
              <a:t>hemiju</a:t>
            </a:r>
            <a:r>
              <a:rPr lang="en-GB" dirty="0" smtClean="0"/>
              <a:t>, </a:t>
            </a:r>
            <a:r>
              <a:rPr lang="en-GB" dirty="0" err="1" smtClean="0"/>
              <a:t>balet</a:t>
            </a:r>
            <a:r>
              <a:rPr lang="en-GB" dirty="0" smtClean="0"/>
              <a:t>). </a:t>
            </a:r>
          </a:p>
          <a:p>
            <a:r>
              <a:rPr lang="en-GB" b="1" dirty="0" err="1" smtClean="0"/>
              <a:t>Posvećenost</a:t>
            </a:r>
            <a:r>
              <a:rPr lang="en-GB" b="1" dirty="0" smtClean="0"/>
              <a:t> </a:t>
            </a:r>
            <a:r>
              <a:rPr lang="en-GB" dirty="0" err="1" smtClean="0"/>
              <a:t>zadatku</a:t>
            </a:r>
            <a:r>
              <a:rPr lang="en-GB" dirty="0" smtClean="0"/>
              <a:t> </a:t>
            </a:r>
            <a:r>
              <a:rPr lang="en-GB" dirty="0" err="1" smtClean="0"/>
              <a:t>predstavlja</a:t>
            </a:r>
            <a:r>
              <a:rPr lang="en-GB" dirty="0" smtClean="0"/>
              <a:t> „</a:t>
            </a:r>
            <a:r>
              <a:rPr lang="en-GB" dirty="0" err="1" smtClean="0"/>
              <a:t>rafinisan</a:t>
            </a:r>
            <a:r>
              <a:rPr lang="en-GB" dirty="0" smtClean="0"/>
              <a:t> </a:t>
            </a:r>
            <a:r>
              <a:rPr lang="en-GB" dirty="0" err="1" smtClean="0"/>
              <a:t>i</a:t>
            </a:r>
            <a:r>
              <a:rPr lang="en-GB" dirty="0" smtClean="0"/>
              <a:t> </a:t>
            </a:r>
            <a:r>
              <a:rPr lang="en-GB" dirty="0" err="1" smtClean="0"/>
              <a:t>fokusiran</a:t>
            </a:r>
            <a:r>
              <a:rPr lang="en-GB" dirty="0" smtClean="0"/>
              <a:t> </a:t>
            </a:r>
            <a:r>
              <a:rPr lang="en-GB" dirty="0" err="1" smtClean="0"/>
              <a:t>oblik</a:t>
            </a:r>
            <a:r>
              <a:rPr lang="en-GB" dirty="0" smtClean="0"/>
              <a:t> </a:t>
            </a:r>
            <a:r>
              <a:rPr lang="en-GB" dirty="0" err="1" smtClean="0"/>
              <a:t>motivacije</a:t>
            </a:r>
            <a:r>
              <a:rPr lang="en-GB" dirty="0" smtClean="0"/>
              <a:t>“, „</a:t>
            </a:r>
            <a:r>
              <a:rPr lang="en-GB" dirty="0" err="1" smtClean="0"/>
              <a:t>energiju</a:t>
            </a:r>
            <a:r>
              <a:rPr lang="en-GB" dirty="0" smtClean="0"/>
              <a:t> </a:t>
            </a:r>
            <a:r>
              <a:rPr lang="en-GB" dirty="0" err="1" smtClean="0"/>
              <a:t>usmerenu</a:t>
            </a:r>
            <a:r>
              <a:rPr lang="en-GB" dirty="0" smtClean="0"/>
              <a:t> </a:t>
            </a:r>
            <a:r>
              <a:rPr lang="en-GB" dirty="0" err="1" smtClean="0"/>
              <a:t>na</a:t>
            </a:r>
            <a:r>
              <a:rPr lang="en-GB" dirty="0" smtClean="0"/>
              <a:t> </a:t>
            </a:r>
            <a:r>
              <a:rPr lang="en-GB" dirty="0" err="1" smtClean="0"/>
              <a:t>odreðen</a:t>
            </a:r>
            <a:r>
              <a:rPr lang="en-GB" dirty="0" smtClean="0"/>
              <a:t> problem (</a:t>
            </a:r>
            <a:r>
              <a:rPr lang="en-GB" dirty="0" err="1" smtClean="0"/>
              <a:t>zadatak</a:t>
            </a:r>
            <a:r>
              <a:rPr lang="en-GB" dirty="0" smtClean="0"/>
              <a:t>) </a:t>
            </a:r>
            <a:r>
              <a:rPr lang="en-GB" dirty="0" err="1" smtClean="0"/>
              <a:t>ili</a:t>
            </a:r>
            <a:r>
              <a:rPr lang="en-GB" dirty="0" smtClean="0"/>
              <a:t> </a:t>
            </a:r>
            <a:r>
              <a:rPr lang="en-GB" dirty="0" err="1" smtClean="0"/>
              <a:t>specifičnu</a:t>
            </a:r>
            <a:r>
              <a:rPr lang="en-GB" dirty="0" smtClean="0"/>
              <a:t> oblast </a:t>
            </a:r>
            <a:r>
              <a:rPr lang="en-GB" dirty="0" err="1" smtClean="0"/>
              <a:t>delatnosti</a:t>
            </a:r>
            <a:r>
              <a:rPr lang="en-GB" dirty="0" smtClean="0"/>
              <a:t>“ </a:t>
            </a:r>
            <a:r>
              <a:rPr lang="en-GB" dirty="0" err="1" smtClean="0"/>
              <a:t>i</a:t>
            </a:r>
            <a:r>
              <a:rPr lang="en-GB" dirty="0" smtClean="0"/>
              <a:t> </a:t>
            </a:r>
            <a:r>
              <a:rPr lang="en-GB" dirty="0" err="1" smtClean="0"/>
              <a:t>podrazumeva</a:t>
            </a:r>
            <a:r>
              <a:rPr lang="en-GB" dirty="0" smtClean="0"/>
              <a:t> </a:t>
            </a:r>
            <a:r>
              <a:rPr lang="en-GB" dirty="0" err="1" smtClean="0"/>
              <a:t>ono</a:t>
            </a:r>
            <a:r>
              <a:rPr lang="en-GB" dirty="0" smtClean="0"/>
              <a:t> </a:t>
            </a:r>
            <a:r>
              <a:rPr lang="en-GB" dirty="0" err="1" smtClean="0"/>
              <a:t>što</a:t>
            </a:r>
            <a:r>
              <a:rPr lang="en-GB" dirty="0" smtClean="0"/>
              <a:t> </a:t>
            </a:r>
            <a:r>
              <a:rPr lang="en-GB" dirty="0" err="1" smtClean="0"/>
              <a:t>opisujemo</a:t>
            </a:r>
            <a:r>
              <a:rPr lang="en-GB" dirty="0" smtClean="0"/>
              <a:t> </a:t>
            </a:r>
            <a:r>
              <a:rPr lang="en-GB" dirty="0" err="1" smtClean="0"/>
              <a:t>kao</a:t>
            </a:r>
            <a:r>
              <a:rPr lang="en-GB" dirty="0" smtClean="0"/>
              <a:t> „</a:t>
            </a:r>
            <a:r>
              <a:rPr lang="en-GB" dirty="0" err="1" smtClean="0"/>
              <a:t>istrajnost</a:t>
            </a:r>
            <a:r>
              <a:rPr lang="en-GB" dirty="0" smtClean="0"/>
              <a:t>, </a:t>
            </a:r>
            <a:r>
              <a:rPr lang="en-GB" dirty="0" err="1" smtClean="0"/>
              <a:t>izdržljivost</a:t>
            </a:r>
            <a:r>
              <a:rPr lang="en-GB" dirty="0" smtClean="0"/>
              <a:t>, </a:t>
            </a:r>
            <a:r>
              <a:rPr lang="en-GB" dirty="0" err="1" smtClean="0"/>
              <a:t>naporan</a:t>
            </a:r>
            <a:r>
              <a:rPr lang="en-GB" dirty="0" smtClean="0"/>
              <a:t> </a:t>
            </a:r>
            <a:r>
              <a:rPr lang="en-GB" dirty="0" err="1" smtClean="0"/>
              <a:t>rad</a:t>
            </a:r>
            <a:r>
              <a:rPr lang="en-GB" dirty="0" smtClean="0"/>
              <a:t>, </a:t>
            </a:r>
            <a:r>
              <a:rPr lang="en-GB" dirty="0" err="1" smtClean="0"/>
              <a:t>marljivo</a:t>
            </a:r>
            <a:r>
              <a:rPr lang="en-GB" dirty="0" smtClean="0"/>
              <a:t> </a:t>
            </a:r>
            <a:r>
              <a:rPr lang="en-GB" dirty="0" err="1" smtClean="0"/>
              <a:t>vežbanje</a:t>
            </a:r>
            <a:r>
              <a:rPr lang="en-GB" dirty="0" smtClean="0"/>
              <a:t>, </a:t>
            </a:r>
            <a:r>
              <a:rPr lang="en-GB" dirty="0" err="1" smtClean="0"/>
              <a:t>samopouzdanje</a:t>
            </a:r>
            <a:r>
              <a:rPr lang="en-GB" dirty="0" smtClean="0"/>
              <a:t> </a:t>
            </a:r>
            <a:r>
              <a:rPr lang="en-GB" dirty="0" err="1" smtClean="0"/>
              <a:t>i</a:t>
            </a:r>
            <a:r>
              <a:rPr lang="en-GB" dirty="0" smtClean="0"/>
              <a:t> </a:t>
            </a:r>
            <a:r>
              <a:rPr lang="en-GB" dirty="0" err="1" smtClean="0"/>
              <a:t>veru</a:t>
            </a:r>
            <a:r>
              <a:rPr lang="en-GB" dirty="0" smtClean="0"/>
              <a:t> u </a:t>
            </a:r>
            <a:r>
              <a:rPr lang="en-GB" dirty="0" err="1" smtClean="0"/>
              <a:t>sopstvenu</a:t>
            </a:r>
            <a:r>
              <a:rPr lang="en-GB" dirty="0" smtClean="0"/>
              <a:t> </a:t>
            </a:r>
            <a:r>
              <a:rPr lang="en-GB" dirty="0" err="1" smtClean="0"/>
              <a:t>sposobnost</a:t>
            </a:r>
            <a:r>
              <a:rPr lang="en-GB" dirty="0" smtClean="0"/>
              <a:t> </a:t>
            </a:r>
            <a:r>
              <a:rPr lang="en-GB" dirty="0" err="1" smtClean="0"/>
              <a:t>da</a:t>
            </a:r>
            <a:r>
              <a:rPr lang="en-GB" dirty="0" smtClean="0"/>
              <a:t> se </a:t>
            </a:r>
            <a:r>
              <a:rPr lang="en-GB" dirty="0" err="1" smtClean="0"/>
              <a:t>obavi</a:t>
            </a:r>
            <a:r>
              <a:rPr lang="en-GB" dirty="0" smtClean="0"/>
              <a:t> </a:t>
            </a:r>
            <a:r>
              <a:rPr lang="en-GB" dirty="0" err="1" smtClean="0"/>
              <a:t>važan</a:t>
            </a:r>
            <a:r>
              <a:rPr lang="en-GB" dirty="0" smtClean="0"/>
              <a:t> </a:t>
            </a:r>
            <a:r>
              <a:rPr lang="en-GB" dirty="0" err="1" smtClean="0"/>
              <a:t>posao</a:t>
            </a:r>
            <a:r>
              <a:rPr lang="en-GB" dirty="0" smtClean="0"/>
              <a:t>“. </a:t>
            </a:r>
          </a:p>
          <a:p>
            <a:r>
              <a:rPr lang="en-GB" dirty="0" smtClean="0"/>
              <a:t>pod </a:t>
            </a:r>
            <a:r>
              <a:rPr lang="en-GB" u="sng" dirty="0" err="1" smtClean="0"/>
              <a:t>kreativnošću</a:t>
            </a:r>
            <a:r>
              <a:rPr lang="en-GB" dirty="0" smtClean="0"/>
              <a:t> </a:t>
            </a:r>
            <a:r>
              <a:rPr lang="en-GB" dirty="0" err="1" smtClean="0"/>
              <a:t>Renzuli</a:t>
            </a:r>
            <a:r>
              <a:rPr lang="en-GB" dirty="0" smtClean="0"/>
              <a:t> </a:t>
            </a:r>
            <a:r>
              <a:rPr lang="en-GB" dirty="0" err="1" smtClean="0"/>
              <a:t>podrazumeva</a:t>
            </a:r>
            <a:r>
              <a:rPr lang="en-GB" dirty="0" smtClean="0"/>
              <a:t> </a:t>
            </a:r>
            <a:r>
              <a:rPr lang="en-GB" dirty="0" err="1" smtClean="0"/>
              <a:t>osobine</a:t>
            </a:r>
            <a:r>
              <a:rPr lang="en-GB" dirty="0" smtClean="0"/>
              <a:t> </a:t>
            </a:r>
            <a:r>
              <a:rPr lang="en-GB" dirty="0" err="1" smtClean="0"/>
              <a:t>kao</a:t>
            </a:r>
            <a:r>
              <a:rPr lang="en-GB" dirty="0" smtClean="0"/>
              <a:t> </a:t>
            </a:r>
            <a:r>
              <a:rPr lang="en-GB" dirty="0" err="1" smtClean="0"/>
              <a:t>što</a:t>
            </a:r>
            <a:r>
              <a:rPr lang="en-GB" dirty="0" smtClean="0"/>
              <a:t> </a:t>
            </a:r>
            <a:r>
              <a:rPr lang="en-GB" dirty="0" err="1" smtClean="0"/>
              <a:t>su</a:t>
            </a:r>
            <a:r>
              <a:rPr lang="en-GB" dirty="0" smtClean="0"/>
              <a:t> </a:t>
            </a:r>
            <a:r>
              <a:rPr lang="en-GB" b="1" dirty="0" err="1" smtClean="0"/>
              <a:t>fluentnost</a:t>
            </a:r>
            <a:r>
              <a:rPr lang="en-GB" b="1" dirty="0" smtClean="0"/>
              <a:t>, </a:t>
            </a:r>
            <a:r>
              <a:rPr lang="en-GB" b="1" dirty="0" err="1" smtClean="0"/>
              <a:t>originalnost</a:t>
            </a:r>
            <a:r>
              <a:rPr lang="en-GB" b="1" dirty="0" smtClean="0"/>
              <a:t> </a:t>
            </a:r>
            <a:r>
              <a:rPr lang="en-GB" b="1" dirty="0" err="1" smtClean="0"/>
              <a:t>i</a:t>
            </a:r>
            <a:r>
              <a:rPr lang="en-GB" b="1" dirty="0" smtClean="0"/>
              <a:t> </a:t>
            </a:r>
            <a:r>
              <a:rPr lang="en-GB" b="1" dirty="0" err="1" smtClean="0"/>
              <a:t>fleksibilnost</a:t>
            </a:r>
            <a:r>
              <a:rPr lang="en-GB" b="1" dirty="0" smtClean="0"/>
              <a:t>, </a:t>
            </a:r>
            <a:r>
              <a:rPr lang="en-GB" u="sng" dirty="0" err="1" smtClean="0"/>
              <a:t>otvorenost</a:t>
            </a:r>
            <a:r>
              <a:rPr lang="en-GB" u="sng" dirty="0" smtClean="0"/>
              <a:t> </a:t>
            </a:r>
            <a:r>
              <a:rPr lang="en-GB" u="sng" dirty="0" err="1" smtClean="0"/>
              <a:t>za</a:t>
            </a:r>
            <a:r>
              <a:rPr lang="en-GB" u="sng" dirty="0" smtClean="0"/>
              <a:t> </a:t>
            </a:r>
            <a:r>
              <a:rPr lang="en-GB" u="sng" dirty="0" err="1" smtClean="0"/>
              <a:t>iskustva</a:t>
            </a:r>
            <a:r>
              <a:rPr lang="en-GB" u="sng" dirty="0" smtClean="0"/>
              <a:t>, </a:t>
            </a:r>
            <a:r>
              <a:rPr lang="en-GB" u="sng" dirty="0" err="1" smtClean="0"/>
              <a:t>intelektualna</a:t>
            </a:r>
            <a:r>
              <a:rPr lang="en-GB" u="sng" dirty="0" smtClean="0"/>
              <a:t> </a:t>
            </a:r>
            <a:r>
              <a:rPr lang="en-GB" u="sng" dirty="0" err="1" smtClean="0"/>
              <a:t>radoznalost</a:t>
            </a:r>
            <a:r>
              <a:rPr lang="en-GB" u="sng" dirty="0" smtClean="0"/>
              <a:t> </a:t>
            </a:r>
            <a:r>
              <a:rPr lang="en-GB" u="sng" dirty="0" err="1" smtClean="0"/>
              <a:t>i</a:t>
            </a:r>
            <a:r>
              <a:rPr lang="en-GB" u="sng" dirty="0" smtClean="0"/>
              <a:t> </a:t>
            </a:r>
            <a:r>
              <a:rPr lang="en-GB" u="sng" dirty="0" err="1" smtClean="0"/>
              <a:t>razigranost</a:t>
            </a:r>
            <a:r>
              <a:rPr lang="en-GB" u="sng" dirty="0" smtClean="0"/>
              <a:t>, </a:t>
            </a:r>
            <a:r>
              <a:rPr lang="en-GB" u="sng" dirty="0" err="1" smtClean="0"/>
              <a:t>te</a:t>
            </a:r>
            <a:r>
              <a:rPr lang="en-GB" u="sng" dirty="0" smtClean="0"/>
              <a:t> </a:t>
            </a:r>
            <a:r>
              <a:rPr lang="en-GB" u="sng" dirty="0" err="1" smtClean="0"/>
              <a:t>estetska</a:t>
            </a:r>
            <a:r>
              <a:rPr lang="en-GB" u="sng" dirty="0" smtClean="0"/>
              <a:t> </a:t>
            </a:r>
            <a:r>
              <a:rPr lang="en-GB" u="sng" dirty="0" err="1" smtClean="0"/>
              <a:t>osetljivost</a:t>
            </a:r>
            <a:r>
              <a:rPr lang="en-GB" dirty="0" smtClean="0"/>
              <a:t>.</a:t>
            </a:r>
          </a:p>
          <a:p>
            <a:r>
              <a:rPr lang="en-GB" dirty="0" err="1" smtClean="0"/>
              <a:t>svaka</a:t>
            </a:r>
            <a:r>
              <a:rPr lang="en-GB" dirty="0" smtClean="0"/>
              <a:t> </a:t>
            </a:r>
            <a:r>
              <a:rPr lang="en-GB" dirty="0" err="1" smtClean="0"/>
              <a:t>od</a:t>
            </a:r>
            <a:r>
              <a:rPr lang="en-GB" dirty="0" smtClean="0"/>
              <a:t> </a:t>
            </a:r>
            <a:r>
              <a:rPr lang="en-GB" dirty="0" err="1" smtClean="0"/>
              <a:t>ovih</a:t>
            </a:r>
            <a:r>
              <a:rPr lang="en-GB" dirty="0" smtClean="0"/>
              <a:t> </a:t>
            </a:r>
            <a:r>
              <a:rPr lang="en-GB" dirty="0" err="1" smtClean="0"/>
              <a:t>komponenti</a:t>
            </a:r>
            <a:r>
              <a:rPr lang="en-GB" dirty="0" smtClean="0"/>
              <a:t> je </a:t>
            </a:r>
            <a:r>
              <a:rPr lang="en-GB" dirty="0" err="1" smtClean="0"/>
              <a:t>nužan</a:t>
            </a:r>
            <a:r>
              <a:rPr lang="en-GB" dirty="0" smtClean="0"/>
              <a:t> </a:t>
            </a:r>
            <a:r>
              <a:rPr lang="en-GB" dirty="0" err="1" smtClean="0"/>
              <a:t>uslov</a:t>
            </a:r>
            <a:r>
              <a:rPr lang="en-GB" dirty="0" smtClean="0"/>
              <a:t> </a:t>
            </a:r>
            <a:r>
              <a:rPr lang="en-GB" dirty="0" err="1" smtClean="0"/>
              <a:t>za</a:t>
            </a:r>
            <a:r>
              <a:rPr lang="en-GB" dirty="0" smtClean="0"/>
              <a:t> </a:t>
            </a:r>
            <a:r>
              <a:rPr lang="en-GB" dirty="0" err="1" smtClean="0"/>
              <a:t>pojavu</a:t>
            </a:r>
            <a:r>
              <a:rPr lang="en-GB" dirty="0" smtClean="0"/>
              <a:t> </a:t>
            </a:r>
            <a:r>
              <a:rPr lang="en-GB" dirty="0" err="1" smtClean="0"/>
              <a:t>darovitosti</a:t>
            </a:r>
            <a:r>
              <a:rPr lang="en-GB" dirty="0" smtClean="0"/>
              <a:t> </a:t>
            </a:r>
            <a:r>
              <a:rPr lang="en-GB" dirty="0" err="1" smtClean="0"/>
              <a:t>darovitost</a:t>
            </a:r>
            <a:r>
              <a:rPr lang="en-GB" dirty="0" smtClean="0"/>
              <a:t> se </a:t>
            </a:r>
            <a:r>
              <a:rPr lang="en-GB" dirty="0" err="1" smtClean="0"/>
              <a:t>nalazi</a:t>
            </a:r>
            <a:r>
              <a:rPr lang="en-GB" dirty="0" smtClean="0"/>
              <a:t> </a:t>
            </a:r>
            <a:r>
              <a:rPr lang="en-GB" dirty="0" err="1" smtClean="0"/>
              <a:t>samo</a:t>
            </a:r>
            <a:r>
              <a:rPr lang="en-GB" dirty="0" smtClean="0"/>
              <a:t> </a:t>
            </a:r>
            <a:r>
              <a:rPr lang="en-GB" dirty="0" err="1" smtClean="0"/>
              <a:t>na</a:t>
            </a:r>
            <a:r>
              <a:rPr lang="en-GB" dirty="0" smtClean="0"/>
              <a:t> </a:t>
            </a:r>
            <a:r>
              <a:rPr lang="en-GB" dirty="0" err="1" smtClean="0"/>
              <a:t>preseku</a:t>
            </a:r>
            <a:r>
              <a:rPr lang="en-GB" dirty="0" smtClean="0"/>
              <a:t> tri </a:t>
            </a:r>
            <a:r>
              <a:rPr lang="en-GB" dirty="0" err="1" smtClean="0"/>
              <a:t>prstena</a:t>
            </a:r>
            <a:r>
              <a:rPr lang="en-GB" dirty="0" smtClean="0"/>
              <a:t>),</a:t>
            </a:r>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descr="C:\Users\AS\Desktop\download.png"/>
          <p:cNvPicPr>
            <a:picLocks noGrp="1" noChangeAspect="1" noChangeArrowheads="1"/>
          </p:cNvPicPr>
          <p:nvPr>
            <p:ph idx="1"/>
          </p:nvPr>
        </p:nvPicPr>
        <p:blipFill>
          <a:blip r:embed="rId2" cstate="print"/>
          <a:srcRect/>
          <a:stretch>
            <a:fillRect/>
          </a:stretch>
        </p:blipFill>
        <p:spPr bwMode="auto">
          <a:xfrm>
            <a:off x="539552" y="620688"/>
            <a:ext cx="7992888" cy="568863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descr="C:\Users\AS\Desktop\pic3.png"/>
          <p:cNvPicPr>
            <a:picLocks noGrp="1" noChangeAspect="1" noChangeArrowheads="1"/>
          </p:cNvPicPr>
          <p:nvPr>
            <p:ph idx="1"/>
          </p:nvPr>
        </p:nvPicPr>
        <p:blipFill>
          <a:blip r:embed="rId2" cstate="print"/>
          <a:srcRect/>
          <a:stretch>
            <a:fillRect/>
          </a:stretch>
        </p:blipFill>
        <p:spPr bwMode="auto">
          <a:xfrm>
            <a:off x="467544" y="404664"/>
            <a:ext cx="8064896" cy="612068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sr-Latn-RS" dirty="0" smtClean="0"/>
              <a:t>... </a:t>
            </a:r>
            <a:r>
              <a:rPr lang="en-GB" dirty="0" smtClean="0"/>
              <a:t>I</a:t>
            </a:r>
            <a:r>
              <a:rPr lang="sr-Latn-RS" dirty="0" smtClean="0"/>
              <a:t>ma naročite sposobnosti za nešto...</a:t>
            </a:r>
          </a:p>
          <a:p>
            <a:r>
              <a:rPr lang="sr-Latn-RS" dirty="0" smtClean="0"/>
              <a:t>.... </a:t>
            </a:r>
            <a:r>
              <a:rPr lang="en-GB" dirty="0" smtClean="0"/>
              <a:t>T</a:t>
            </a:r>
            <a:r>
              <a:rPr lang="sr-Latn-RS" dirty="0" smtClean="0"/>
              <a:t>alenat....</a:t>
            </a:r>
          </a:p>
          <a:p>
            <a:r>
              <a:rPr lang="sr-Latn-RS" dirty="0" smtClean="0"/>
              <a:t>...</a:t>
            </a:r>
            <a:r>
              <a:rPr lang="en-GB" dirty="0" smtClean="0"/>
              <a:t>U</a:t>
            </a:r>
            <a:r>
              <a:rPr lang="sr-Latn-RS" dirty="0" smtClean="0"/>
              <a:t>rođena sposobnost za naročito postignuće...</a:t>
            </a: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Šta</a:t>
            </a:r>
            <a:r>
              <a:rPr lang="en-GB" dirty="0" smtClean="0"/>
              <a:t> je </a:t>
            </a:r>
            <a:r>
              <a:rPr lang="en-GB" dirty="0" err="1" smtClean="0"/>
              <a:t>sa</a:t>
            </a:r>
            <a:r>
              <a:rPr lang="en-GB" dirty="0" smtClean="0"/>
              <a:t> </a:t>
            </a:r>
            <a:r>
              <a:rPr lang="en-GB" dirty="0" err="1" smtClean="0"/>
              <a:t>sredinom</a:t>
            </a:r>
            <a:r>
              <a:rPr lang="en-GB" dirty="0" smtClean="0"/>
              <a:t>?</a:t>
            </a:r>
            <a:endParaRPr lang="en-GB" dirty="0"/>
          </a:p>
        </p:txBody>
      </p:sp>
      <p:sp>
        <p:nvSpPr>
          <p:cNvPr id="3" name="Content Placeholder 2"/>
          <p:cNvSpPr>
            <a:spLocks noGrp="1"/>
          </p:cNvSpPr>
          <p:nvPr>
            <p:ph idx="1"/>
          </p:nvPr>
        </p:nvSpPr>
        <p:spPr/>
        <p:txBody>
          <a:bodyPr>
            <a:normAutofit fontScale="85000" lnSpcReduction="10000"/>
          </a:bodyPr>
          <a:lstStyle/>
          <a:p>
            <a:r>
              <a:rPr lang="en-GB" dirty="0" err="1" smtClean="0"/>
              <a:t>Renzuli</a:t>
            </a:r>
            <a:r>
              <a:rPr lang="en-GB" dirty="0" smtClean="0"/>
              <a:t> </a:t>
            </a:r>
            <a:r>
              <a:rPr lang="en-GB" dirty="0" err="1" smtClean="0"/>
              <a:t>uzima</a:t>
            </a:r>
            <a:r>
              <a:rPr lang="en-GB" dirty="0" smtClean="0"/>
              <a:t> u </a:t>
            </a:r>
            <a:r>
              <a:rPr lang="en-GB" dirty="0" err="1" smtClean="0"/>
              <a:t>obzir</a:t>
            </a:r>
            <a:r>
              <a:rPr lang="en-GB" dirty="0" smtClean="0"/>
              <a:t> </a:t>
            </a:r>
            <a:r>
              <a:rPr lang="en-GB" dirty="0" err="1" smtClean="0"/>
              <a:t>činjenicu</a:t>
            </a:r>
            <a:r>
              <a:rPr lang="en-GB" dirty="0" smtClean="0"/>
              <a:t> </a:t>
            </a:r>
            <a:r>
              <a:rPr lang="en-GB" dirty="0" err="1" smtClean="0"/>
              <a:t>da</a:t>
            </a:r>
            <a:r>
              <a:rPr lang="en-GB" dirty="0" smtClean="0"/>
              <a:t> </a:t>
            </a:r>
            <a:r>
              <a:rPr lang="en-GB" dirty="0" err="1" smtClean="0"/>
              <a:t>su</a:t>
            </a:r>
            <a:r>
              <a:rPr lang="en-GB" dirty="0" smtClean="0"/>
              <a:t> ‘tri </a:t>
            </a:r>
            <a:r>
              <a:rPr lang="en-GB" dirty="0" err="1" smtClean="0"/>
              <a:t>prstena</a:t>
            </a:r>
            <a:r>
              <a:rPr lang="en-GB" dirty="0" smtClean="0"/>
              <a:t>’ u </a:t>
            </a:r>
            <a:r>
              <a:rPr lang="en-GB" dirty="0" err="1" smtClean="0"/>
              <a:t>stalnoj</a:t>
            </a:r>
            <a:r>
              <a:rPr lang="en-GB" dirty="0" smtClean="0"/>
              <a:t> </a:t>
            </a:r>
            <a:r>
              <a:rPr lang="en-GB" dirty="0" err="1" smtClean="0"/>
              <a:t>interakciji</a:t>
            </a:r>
            <a:endParaRPr lang="en-GB" dirty="0" smtClean="0"/>
          </a:p>
          <a:p>
            <a:pPr>
              <a:buNone/>
            </a:pPr>
            <a:r>
              <a:rPr lang="en-GB" dirty="0" err="1" smtClean="0"/>
              <a:t>sa</a:t>
            </a:r>
            <a:r>
              <a:rPr lang="en-GB" dirty="0" smtClean="0"/>
              <a:t> </a:t>
            </a:r>
            <a:r>
              <a:rPr lang="en-GB" dirty="0" err="1" smtClean="0"/>
              <a:t>sredinom</a:t>
            </a:r>
            <a:r>
              <a:rPr lang="en-GB" dirty="0" smtClean="0"/>
              <a:t> </a:t>
            </a:r>
            <a:r>
              <a:rPr lang="en-GB" dirty="0" err="1" smtClean="0"/>
              <a:t>i</a:t>
            </a:r>
            <a:r>
              <a:rPr lang="en-GB" dirty="0" smtClean="0"/>
              <a:t> </a:t>
            </a:r>
            <a:r>
              <a:rPr lang="en-GB" dirty="0" err="1" smtClean="0"/>
              <a:t>shodno</a:t>
            </a:r>
            <a:r>
              <a:rPr lang="en-GB" dirty="0" smtClean="0"/>
              <a:t> tome </a:t>
            </a:r>
            <a:r>
              <a:rPr lang="en-GB" dirty="0" err="1" smtClean="0"/>
              <a:t>ih</a:t>
            </a:r>
            <a:r>
              <a:rPr lang="en-GB" dirty="0" smtClean="0"/>
              <a:t> </a:t>
            </a:r>
            <a:r>
              <a:rPr lang="en-GB" dirty="0" err="1" smtClean="0"/>
              <a:t>prikazuje</a:t>
            </a:r>
            <a:r>
              <a:rPr lang="en-GB" dirty="0" smtClean="0"/>
              <a:t> </a:t>
            </a:r>
            <a:r>
              <a:rPr lang="en-GB" dirty="0" err="1" smtClean="0"/>
              <a:t>na</a:t>
            </a:r>
            <a:r>
              <a:rPr lang="en-GB" dirty="0" smtClean="0"/>
              <a:t> </a:t>
            </a:r>
            <a:r>
              <a:rPr lang="en-GB" dirty="0" err="1" smtClean="0"/>
              <a:t>pepito</a:t>
            </a:r>
            <a:r>
              <a:rPr lang="en-GB" dirty="0" smtClean="0"/>
              <a:t> </a:t>
            </a:r>
            <a:r>
              <a:rPr lang="en-GB" dirty="0" err="1" smtClean="0"/>
              <a:t>pozadini</a:t>
            </a:r>
            <a:r>
              <a:rPr lang="en-GB" dirty="0" smtClean="0"/>
              <a:t> </a:t>
            </a:r>
            <a:r>
              <a:rPr lang="en-GB" dirty="0" err="1" smtClean="0"/>
              <a:t>koja</a:t>
            </a:r>
            <a:r>
              <a:rPr lang="en-GB" dirty="0" smtClean="0"/>
              <a:t>  </a:t>
            </a:r>
            <a:r>
              <a:rPr lang="en-GB" dirty="0" err="1" smtClean="0"/>
              <a:t>odvraća</a:t>
            </a:r>
            <a:r>
              <a:rPr lang="en-GB" dirty="0" smtClean="0"/>
              <a:t> </a:t>
            </a:r>
            <a:r>
              <a:rPr lang="en-GB" dirty="0" err="1" smtClean="0"/>
              <a:t>od</a:t>
            </a:r>
            <a:r>
              <a:rPr lang="en-GB" dirty="0" smtClean="0"/>
              <a:t> </a:t>
            </a:r>
            <a:r>
              <a:rPr lang="en-GB" dirty="0" err="1" smtClean="0"/>
              <a:t>ideje</a:t>
            </a:r>
            <a:r>
              <a:rPr lang="en-GB" dirty="0" smtClean="0"/>
              <a:t> </a:t>
            </a:r>
            <a:r>
              <a:rPr lang="en-GB" dirty="0" err="1" smtClean="0"/>
              <a:t>da</a:t>
            </a:r>
            <a:r>
              <a:rPr lang="en-GB" dirty="0" smtClean="0"/>
              <a:t> </a:t>
            </a:r>
            <a:r>
              <a:rPr lang="en-GB" dirty="0" err="1" smtClean="0"/>
              <a:t>darovitost</a:t>
            </a:r>
            <a:r>
              <a:rPr lang="en-GB" dirty="0" smtClean="0"/>
              <a:t> </a:t>
            </a:r>
            <a:r>
              <a:rPr lang="en-GB" dirty="0" err="1" smtClean="0"/>
              <a:t>lebdi</a:t>
            </a:r>
            <a:r>
              <a:rPr lang="en-GB" dirty="0" smtClean="0"/>
              <a:t> ‘u </a:t>
            </a:r>
            <a:r>
              <a:rPr lang="en-GB" dirty="0" err="1" smtClean="0"/>
              <a:t>vakuumu</a:t>
            </a:r>
            <a:r>
              <a:rPr lang="en-GB" dirty="0" smtClean="0"/>
              <a:t>’. </a:t>
            </a:r>
          </a:p>
          <a:p>
            <a:pPr>
              <a:buNone/>
            </a:pPr>
            <a:r>
              <a:rPr lang="en-GB" dirty="0" smtClean="0"/>
              <a:t>U </a:t>
            </a:r>
            <a:r>
              <a:rPr lang="en-GB" dirty="0" err="1" smtClean="0"/>
              <a:t>najnovijim</a:t>
            </a:r>
            <a:r>
              <a:rPr lang="en-GB" dirty="0" smtClean="0"/>
              <a:t> </a:t>
            </a:r>
            <a:r>
              <a:rPr lang="en-GB" dirty="0" err="1" smtClean="0"/>
              <a:t>verzijama</a:t>
            </a:r>
            <a:r>
              <a:rPr lang="en-GB" dirty="0" smtClean="0"/>
              <a:t> </a:t>
            </a:r>
            <a:r>
              <a:rPr lang="en-GB" dirty="0" err="1" smtClean="0"/>
              <a:t>svoje</a:t>
            </a:r>
            <a:r>
              <a:rPr lang="en-GB" dirty="0" smtClean="0"/>
              <a:t> </a:t>
            </a:r>
            <a:r>
              <a:rPr lang="en-GB" dirty="0" err="1" smtClean="0"/>
              <a:t>teorije</a:t>
            </a:r>
            <a:r>
              <a:rPr lang="en-GB" dirty="0" smtClean="0"/>
              <a:t>, </a:t>
            </a:r>
            <a:r>
              <a:rPr lang="en-GB" dirty="0" err="1" smtClean="0"/>
              <a:t>Renzuli</a:t>
            </a:r>
            <a:r>
              <a:rPr lang="en-GB" dirty="0" smtClean="0"/>
              <a:t> (</a:t>
            </a:r>
            <a:r>
              <a:rPr lang="en-GB" dirty="0" err="1" smtClean="0"/>
              <a:t>Renzulli</a:t>
            </a:r>
            <a:r>
              <a:rPr lang="en-GB" dirty="0" smtClean="0"/>
              <a:t>, 2005) </a:t>
            </a:r>
            <a:r>
              <a:rPr lang="en-GB" dirty="0" err="1" smtClean="0"/>
              <a:t>obraća</a:t>
            </a:r>
            <a:r>
              <a:rPr lang="en-GB" dirty="0" smtClean="0"/>
              <a:t> </a:t>
            </a:r>
            <a:r>
              <a:rPr lang="en-GB" dirty="0" err="1" smtClean="0"/>
              <a:t>više</a:t>
            </a:r>
            <a:r>
              <a:rPr lang="en-GB" dirty="0" smtClean="0"/>
              <a:t> </a:t>
            </a:r>
            <a:r>
              <a:rPr lang="en-GB" dirty="0" err="1" smtClean="0"/>
              <a:t>pažnje</a:t>
            </a:r>
            <a:r>
              <a:rPr lang="en-GB" dirty="0" smtClean="0"/>
              <a:t> </a:t>
            </a:r>
            <a:r>
              <a:rPr lang="en-GB" dirty="0" err="1" smtClean="0"/>
              <a:t>ovim</a:t>
            </a:r>
            <a:r>
              <a:rPr lang="en-GB" dirty="0" smtClean="0"/>
              <a:t> </a:t>
            </a:r>
            <a:r>
              <a:rPr lang="en-GB" dirty="0" err="1" smtClean="0"/>
              <a:t>faktorima</a:t>
            </a:r>
            <a:r>
              <a:rPr lang="en-GB" dirty="0" smtClean="0"/>
              <a:t> </a:t>
            </a:r>
            <a:r>
              <a:rPr lang="en-GB" dirty="0" err="1" smtClean="0"/>
              <a:t>i</a:t>
            </a:r>
            <a:r>
              <a:rPr lang="en-GB" dirty="0" smtClean="0"/>
              <a:t> </a:t>
            </a:r>
            <a:r>
              <a:rPr lang="en-GB" dirty="0" err="1" smtClean="0"/>
              <a:t>proširuje</a:t>
            </a:r>
            <a:r>
              <a:rPr lang="en-GB" dirty="0" smtClean="0"/>
              <a:t> </a:t>
            </a:r>
            <a:r>
              <a:rPr lang="en-GB" dirty="0" err="1" smtClean="0"/>
              <a:t>svoju</a:t>
            </a:r>
            <a:r>
              <a:rPr lang="en-GB" dirty="0" smtClean="0"/>
              <a:t> </a:t>
            </a:r>
            <a:r>
              <a:rPr lang="en-GB" dirty="0" err="1" smtClean="0"/>
              <a:t>koncepciju</a:t>
            </a:r>
            <a:r>
              <a:rPr lang="en-GB" dirty="0" smtClean="0"/>
              <a:t> </a:t>
            </a:r>
            <a:r>
              <a:rPr lang="en-GB" dirty="0" err="1" smtClean="0"/>
              <a:t>sa</a:t>
            </a:r>
            <a:r>
              <a:rPr lang="en-GB" dirty="0" smtClean="0"/>
              <a:t> </a:t>
            </a:r>
            <a:r>
              <a:rPr lang="en-GB" dirty="0" err="1" smtClean="0"/>
              <a:t>šest</a:t>
            </a:r>
            <a:r>
              <a:rPr lang="en-GB" dirty="0" smtClean="0"/>
              <a:t> </a:t>
            </a:r>
            <a:r>
              <a:rPr lang="en-GB" dirty="0" err="1" smtClean="0"/>
              <a:t>tzv</a:t>
            </a:r>
            <a:r>
              <a:rPr lang="en-GB" dirty="0" smtClean="0"/>
              <a:t>. </a:t>
            </a:r>
            <a:r>
              <a:rPr lang="en-GB" dirty="0" err="1" smtClean="0"/>
              <a:t>ko-kognitivnih</a:t>
            </a:r>
            <a:r>
              <a:rPr lang="en-GB" dirty="0" smtClean="0"/>
              <a:t> </a:t>
            </a:r>
            <a:r>
              <a:rPr lang="en-GB" dirty="0" err="1" smtClean="0"/>
              <a:t>faktora</a:t>
            </a:r>
            <a:r>
              <a:rPr lang="en-GB" dirty="0" smtClean="0"/>
              <a:t>, </a:t>
            </a:r>
            <a:r>
              <a:rPr lang="en-GB" dirty="0" err="1" smtClean="0"/>
              <a:t>koji</a:t>
            </a:r>
            <a:r>
              <a:rPr lang="en-GB" dirty="0" smtClean="0"/>
              <a:t> </a:t>
            </a:r>
            <a:r>
              <a:rPr lang="en-GB" dirty="0" err="1" smtClean="0"/>
              <a:t>pospešuju</a:t>
            </a:r>
            <a:r>
              <a:rPr lang="en-GB" dirty="0" smtClean="0"/>
              <a:t> </a:t>
            </a:r>
            <a:r>
              <a:rPr lang="en-GB" dirty="0" err="1" smtClean="0"/>
              <a:t>kognitivno</a:t>
            </a:r>
            <a:r>
              <a:rPr lang="en-GB" dirty="0" smtClean="0"/>
              <a:t> </a:t>
            </a:r>
            <a:r>
              <a:rPr lang="en-GB" dirty="0" err="1" smtClean="0"/>
              <a:t>funkcionisanje</a:t>
            </a:r>
            <a:r>
              <a:rPr lang="en-GB" dirty="0" smtClean="0"/>
              <a:t> </a:t>
            </a:r>
            <a:r>
              <a:rPr lang="en-GB" dirty="0" err="1" smtClean="0"/>
              <a:t>osobe</a:t>
            </a:r>
            <a:r>
              <a:rPr lang="en-GB" dirty="0" smtClean="0"/>
              <a:t> </a:t>
            </a:r>
            <a:r>
              <a:rPr lang="en-GB" dirty="0" err="1" smtClean="0"/>
              <a:t>i</a:t>
            </a:r>
            <a:r>
              <a:rPr lang="en-GB" dirty="0" smtClean="0"/>
              <a:t> </a:t>
            </a:r>
            <a:r>
              <a:rPr lang="en-GB" dirty="0" err="1" smtClean="0"/>
              <a:t>usmeravaju</a:t>
            </a:r>
            <a:r>
              <a:rPr lang="en-GB" dirty="0" smtClean="0"/>
              <a:t> je </a:t>
            </a:r>
            <a:r>
              <a:rPr lang="en-GB" dirty="0" err="1" smtClean="0"/>
              <a:t>da</a:t>
            </a:r>
            <a:r>
              <a:rPr lang="en-GB" dirty="0" smtClean="0"/>
              <a:t> </a:t>
            </a:r>
            <a:r>
              <a:rPr lang="en-GB" dirty="0" err="1" smtClean="0"/>
              <a:t>svoj</a:t>
            </a:r>
            <a:r>
              <a:rPr lang="en-GB" dirty="0" smtClean="0"/>
              <a:t> </a:t>
            </a:r>
            <a:r>
              <a:rPr lang="en-GB" dirty="0" err="1" smtClean="0"/>
              <a:t>potencijal</a:t>
            </a:r>
            <a:r>
              <a:rPr lang="en-GB" dirty="0" smtClean="0"/>
              <a:t> </a:t>
            </a:r>
            <a:r>
              <a:rPr lang="en-GB" dirty="0" err="1" smtClean="0"/>
              <a:t>za</a:t>
            </a:r>
            <a:r>
              <a:rPr lang="en-GB" dirty="0" smtClean="0"/>
              <a:t> </a:t>
            </a:r>
            <a:r>
              <a:rPr lang="en-GB" dirty="0" err="1" smtClean="0"/>
              <a:t>darovitost</a:t>
            </a:r>
            <a:r>
              <a:rPr lang="en-GB" dirty="0" smtClean="0"/>
              <a:t> </a:t>
            </a:r>
            <a:r>
              <a:rPr lang="en-GB" dirty="0" err="1" smtClean="0"/>
              <a:t>pretoči</a:t>
            </a:r>
            <a:r>
              <a:rPr lang="en-GB" dirty="0" smtClean="0"/>
              <a:t> u </a:t>
            </a:r>
            <a:r>
              <a:rPr lang="en-GB" dirty="0" err="1" smtClean="0"/>
              <a:t>socijalno</a:t>
            </a:r>
            <a:r>
              <a:rPr lang="en-GB" dirty="0" smtClean="0"/>
              <a:t> </a:t>
            </a:r>
            <a:r>
              <a:rPr lang="en-GB" dirty="0" err="1" smtClean="0"/>
              <a:t>konstruktivnu</a:t>
            </a:r>
            <a:r>
              <a:rPr lang="en-GB" dirty="0" smtClean="0"/>
              <a:t> </a:t>
            </a:r>
            <a:r>
              <a:rPr lang="en-GB" dirty="0" err="1" smtClean="0"/>
              <a:t>akciju</a:t>
            </a:r>
            <a:r>
              <a:rPr lang="en-GB" dirty="0" smtClean="0"/>
              <a:t>.</a:t>
            </a:r>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r>
              <a:rPr lang="en-GB" dirty="0" smtClean="0"/>
              <a:t>Ti </a:t>
            </a:r>
            <a:r>
              <a:rPr lang="en-GB" dirty="0" err="1" smtClean="0"/>
              <a:t>faktori</a:t>
            </a:r>
            <a:r>
              <a:rPr lang="en-GB" dirty="0" smtClean="0"/>
              <a:t> </a:t>
            </a:r>
            <a:r>
              <a:rPr lang="en-GB" dirty="0" err="1" smtClean="0"/>
              <a:t>su</a:t>
            </a:r>
            <a:r>
              <a:rPr lang="en-GB" dirty="0" smtClean="0"/>
              <a:t>: </a:t>
            </a:r>
            <a:r>
              <a:rPr lang="en-GB" b="1" dirty="0" err="1" smtClean="0"/>
              <a:t>optimizam</a:t>
            </a:r>
            <a:r>
              <a:rPr lang="en-GB" dirty="0" smtClean="0"/>
              <a:t> (nada </a:t>
            </a:r>
            <a:r>
              <a:rPr lang="en-GB" dirty="0" err="1" smtClean="0"/>
              <a:t>i</a:t>
            </a:r>
            <a:r>
              <a:rPr lang="en-GB" dirty="0" smtClean="0"/>
              <a:t> </a:t>
            </a:r>
            <a:r>
              <a:rPr lang="en-GB" dirty="0" err="1" smtClean="0"/>
              <a:t>pozitivna</a:t>
            </a:r>
            <a:r>
              <a:rPr lang="en-GB" dirty="0" smtClean="0"/>
              <a:t> </a:t>
            </a:r>
            <a:r>
              <a:rPr lang="en-GB" dirty="0" err="1" smtClean="0"/>
              <a:t>osećanja</a:t>
            </a:r>
            <a:r>
              <a:rPr lang="en-GB" dirty="0" smtClean="0"/>
              <a:t> </a:t>
            </a:r>
            <a:r>
              <a:rPr lang="en-GB" dirty="0" err="1" smtClean="0"/>
              <a:t>proistekla</a:t>
            </a:r>
            <a:r>
              <a:rPr lang="en-GB" dirty="0" smtClean="0"/>
              <a:t> </a:t>
            </a:r>
            <a:r>
              <a:rPr lang="en-GB" dirty="0" err="1" smtClean="0"/>
              <a:t>iz</a:t>
            </a:r>
            <a:r>
              <a:rPr lang="en-GB" dirty="0" smtClean="0"/>
              <a:t> </a:t>
            </a:r>
            <a:r>
              <a:rPr lang="en-GB" dirty="0" err="1" smtClean="0"/>
              <a:t>napornog</a:t>
            </a:r>
            <a:r>
              <a:rPr lang="en-GB" dirty="0" smtClean="0"/>
              <a:t> </a:t>
            </a:r>
            <a:r>
              <a:rPr lang="en-GB" dirty="0" err="1" smtClean="0"/>
              <a:t>rada</a:t>
            </a:r>
            <a:r>
              <a:rPr lang="en-GB" dirty="0" smtClean="0"/>
              <a:t>),</a:t>
            </a:r>
            <a:r>
              <a:rPr lang="en-GB" b="1" dirty="0" err="1" smtClean="0"/>
              <a:t>hrabrost</a:t>
            </a:r>
            <a:r>
              <a:rPr lang="en-GB" dirty="0" smtClean="0"/>
              <a:t> (</a:t>
            </a:r>
            <a:r>
              <a:rPr lang="en-GB" dirty="0" err="1" smtClean="0"/>
              <a:t>psihološka</a:t>
            </a:r>
            <a:r>
              <a:rPr lang="en-GB" dirty="0" smtClean="0"/>
              <a:t>/</a:t>
            </a:r>
            <a:r>
              <a:rPr lang="en-GB" dirty="0" err="1" smtClean="0"/>
              <a:t>intelektualna</a:t>
            </a:r>
            <a:r>
              <a:rPr lang="en-GB" dirty="0" smtClean="0"/>
              <a:t> </a:t>
            </a:r>
            <a:r>
              <a:rPr lang="en-GB" dirty="0" err="1" smtClean="0"/>
              <a:t>nezavisnost</a:t>
            </a:r>
            <a:r>
              <a:rPr lang="en-GB" dirty="0" smtClean="0"/>
              <a:t> </a:t>
            </a:r>
            <a:r>
              <a:rPr lang="en-GB" dirty="0" err="1" smtClean="0"/>
              <a:t>i</a:t>
            </a:r>
            <a:r>
              <a:rPr lang="en-GB" dirty="0" smtClean="0"/>
              <a:t> </a:t>
            </a:r>
            <a:r>
              <a:rPr lang="en-GB" dirty="0" err="1" smtClean="0"/>
              <a:t>moralna</a:t>
            </a:r>
            <a:r>
              <a:rPr lang="en-GB" dirty="0" smtClean="0"/>
              <a:t> </a:t>
            </a:r>
            <a:r>
              <a:rPr lang="en-GB" dirty="0" err="1" smtClean="0"/>
              <a:t>ubeðenja</a:t>
            </a:r>
            <a:r>
              <a:rPr lang="en-GB" dirty="0" smtClean="0"/>
              <a:t>), </a:t>
            </a:r>
            <a:r>
              <a:rPr lang="en-GB" b="1" dirty="0" smtClean="0"/>
              <a:t>‘</a:t>
            </a:r>
            <a:r>
              <a:rPr lang="en-GB" b="1" dirty="0" err="1" smtClean="0"/>
              <a:t>zaljubljenost</a:t>
            </a:r>
            <a:r>
              <a:rPr lang="en-GB" b="1" dirty="0" smtClean="0"/>
              <a:t>’ u problem </a:t>
            </a:r>
            <a:r>
              <a:rPr lang="en-GB" dirty="0" err="1" smtClean="0"/>
              <a:t>ili</a:t>
            </a:r>
            <a:r>
              <a:rPr lang="en-GB" dirty="0" smtClean="0"/>
              <a:t> </a:t>
            </a:r>
            <a:r>
              <a:rPr lang="en-GB" dirty="0" err="1" smtClean="0"/>
              <a:t>disciplinu</a:t>
            </a:r>
            <a:r>
              <a:rPr lang="en-GB" dirty="0" smtClean="0"/>
              <a:t> (</a:t>
            </a:r>
            <a:r>
              <a:rPr lang="en-GB" dirty="0" err="1" smtClean="0"/>
              <a:t>apsorbovanost</a:t>
            </a:r>
            <a:r>
              <a:rPr lang="en-GB" dirty="0" smtClean="0"/>
              <a:t> </a:t>
            </a:r>
            <a:r>
              <a:rPr lang="en-GB" dirty="0" err="1" smtClean="0"/>
              <a:t>i</a:t>
            </a:r>
            <a:r>
              <a:rPr lang="en-GB" dirty="0" smtClean="0"/>
              <a:t> </a:t>
            </a:r>
            <a:r>
              <a:rPr lang="en-GB" dirty="0" err="1" smtClean="0"/>
              <a:t>strast</a:t>
            </a:r>
            <a:r>
              <a:rPr lang="en-GB" dirty="0" smtClean="0"/>
              <a:t>), </a:t>
            </a:r>
            <a:r>
              <a:rPr lang="en-GB" b="1" dirty="0" err="1" smtClean="0"/>
              <a:t>osetljivost</a:t>
            </a:r>
            <a:r>
              <a:rPr lang="en-GB" b="1" dirty="0" smtClean="0"/>
              <a:t> </a:t>
            </a:r>
            <a:r>
              <a:rPr lang="en-GB" b="1" dirty="0" err="1" smtClean="0"/>
              <a:t>za</a:t>
            </a:r>
            <a:r>
              <a:rPr lang="en-GB" b="1" dirty="0" smtClean="0"/>
              <a:t> </a:t>
            </a:r>
            <a:r>
              <a:rPr lang="en-GB" b="1" dirty="0" err="1" smtClean="0"/>
              <a:t>ljudske</a:t>
            </a:r>
            <a:r>
              <a:rPr lang="en-GB" b="1" dirty="0" smtClean="0"/>
              <a:t> </a:t>
            </a:r>
            <a:r>
              <a:rPr lang="en-GB" b="1" dirty="0" err="1" smtClean="0"/>
              <a:t>potrebe</a:t>
            </a:r>
            <a:r>
              <a:rPr lang="en-GB" b="1" dirty="0" smtClean="0"/>
              <a:t> </a:t>
            </a:r>
            <a:r>
              <a:rPr lang="en-GB" dirty="0" smtClean="0"/>
              <a:t>(</a:t>
            </a:r>
            <a:r>
              <a:rPr lang="en-GB" dirty="0" err="1" smtClean="0"/>
              <a:t>uvid</a:t>
            </a:r>
            <a:r>
              <a:rPr lang="en-GB" dirty="0" smtClean="0"/>
              <a:t> </a:t>
            </a:r>
            <a:r>
              <a:rPr lang="en-GB" dirty="0" err="1" smtClean="0"/>
              <a:t>i</a:t>
            </a:r>
            <a:r>
              <a:rPr lang="en-GB" dirty="0" smtClean="0"/>
              <a:t> </a:t>
            </a:r>
            <a:r>
              <a:rPr lang="en-GB" dirty="0" err="1" smtClean="0"/>
              <a:t>empatija</a:t>
            </a:r>
            <a:r>
              <a:rPr lang="en-GB" dirty="0" smtClean="0"/>
              <a:t>), </a:t>
            </a:r>
            <a:r>
              <a:rPr lang="en-GB" dirty="0" err="1" smtClean="0"/>
              <a:t>fizička</a:t>
            </a:r>
            <a:r>
              <a:rPr lang="en-GB" dirty="0" smtClean="0"/>
              <a:t>/</a:t>
            </a:r>
            <a:r>
              <a:rPr lang="en-GB" dirty="0" err="1" smtClean="0"/>
              <a:t>mentalna</a:t>
            </a:r>
            <a:r>
              <a:rPr lang="en-GB" dirty="0" smtClean="0"/>
              <a:t> </a:t>
            </a:r>
            <a:r>
              <a:rPr lang="en-GB" b="1" dirty="0" err="1" smtClean="0"/>
              <a:t>energija</a:t>
            </a:r>
            <a:r>
              <a:rPr lang="en-GB" dirty="0" smtClean="0"/>
              <a:t> (</a:t>
            </a:r>
            <a:r>
              <a:rPr lang="en-GB" dirty="0" err="1" smtClean="0"/>
              <a:t>harizmatičnost</a:t>
            </a:r>
            <a:r>
              <a:rPr lang="en-GB" dirty="0" smtClean="0"/>
              <a:t> </a:t>
            </a:r>
            <a:r>
              <a:rPr lang="en-GB" dirty="0" err="1" smtClean="0"/>
              <a:t>i</a:t>
            </a:r>
            <a:r>
              <a:rPr lang="en-GB" dirty="0" smtClean="0"/>
              <a:t> </a:t>
            </a:r>
            <a:r>
              <a:rPr lang="en-GB" dirty="0" err="1" smtClean="0"/>
              <a:t>radoznalnost</a:t>
            </a:r>
            <a:r>
              <a:rPr lang="en-GB" dirty="0" smtClean="0"/>
              <a:t>) </a:t>
            </a:r>
            <a:r>
              <a:rPr lang="en-GB" dirty="0" err="1" smtClean="0"/>
              <a:t>i</a:t>
            </a:r>
            <a:r>
              <a:rPr lang="en-GB" dirty="0" smtClean="0"/>
              <a:t> </a:t>
            </a:r>
            <a:r>
              <a:rPr lang="en-GB" b="1" dirty="0" err="1" smtClean="0"/>
              <a:t>vizija</a:t>
            </a:r>
            <a:r>
              <a:rPr lang="en-GB" dirty="0" smtClean="0"/>
              <a:t> (</a:t>
            </a:r>
            <a:r>
              <a:rPr lang="en-GB" dirty="0" err="1" smtClean="0"/>
              <a:t>osećaj</a:t>
            </a:r>
            <a:r>
              <a:rPr lang="en-GB" dirty="0" smtClean="0"/>
              <a:t> </a:t>
            </a:r>
            <a:r>
              <a:rPr lang="en-GB" dirty="0" err="1" smtClean="0"/>
              <a:t>moći</a:t>
            </a:r>
            <a:r>
              <a:rPr lang="en-GB" dirty="0" smtClean="0"/>
              <a:t> </a:t>
            </a:r>
            <a:r>
              <a:rPr lang="en-GB" dirty="0" err="1" smtClean="0"/>
              <a:t>da</a:t>
            </a:r>
            <a:r>
              <a:rPr lang="en-GB" dirty="0" smtClean="0"/>
              <a:t> se </a:t>
            </a:r>
            <a:r>
              <a:rPr lang="en-GB" dirty="0" err="1" smtClean="0"/>
              <a:t>stvari</a:t>
            </a:r>
            <a:r>
              <a:rPr lang="en-GB" dirty="0" smtClean="0"/>
              <a:t> </a:t>
            </a:r>
            <a:r>
              <a:rPr lang="en-GB" dirty="0" err="1" smtClean="0"/>
              <a:t>menjaju</a:t>
            </a:r>
            <a:r>
              <a:rPr lang="en-GB" dirty="0" smtClean="0"/>
              <a:t>, </a:t>
            </a:r>
            <a:r>
              <a:rPr lang="en-GB" dirty="0" err="1" smtClean="0"/>
              <a:t>osećaj</a:t>
            </a:r>
            <a:r>
              <a:rPr lang="en-GB" dirty="0" smtClean="0"/>
              <a:t> </a:t>
            </a:r>
            <a:r>
              <a:rPr lang="en-GB" dirty="0" err="1" smtClean="0"/>
              <a:t>usmerenosti</a:t>
            </a:r>
            <a:r>
              <a:rPr lang="en-GB" dirty="0" smtClean="0"/>
              <a:t>, </a:t>
            </a:r>
            <a:r>
              <a:rPr lang="en-GB" dirty="0" err="1" smtClean="0"/>
              <a:t>stremljenje</a:t>
            </a:r>
            <a:r>
              <a:rPr lang="en-GB" dirty="0" smtClean="0"/>
              <a:t> </a:t>
            </a:r>
            <a:r>
              <a:rPr lang="en-GB" dirty="0" err="1" smtClean="0"/>
              <a:t>ciljevima</a:t>
            </a:r>
            <a:r>
              <a:rPr lang="en-GB" dirty="0" smtClean="0"/>
              <a:t>)</a:t>
            </a: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Renzuli</a:t>
            </a:r>
            <a:endParaRPr lang="en-GB" dirty="0"/>
          </a:p>
        </p:txBody>
      </p:sp>
      <p:sp>
        <p:nvSpPr>
          <p:cNvPr id="3" name="Content Placeholder 2"/>
          <p:cNvSpPr>
            <a:spLocks noGrp="1"/>
          </p:cNvSpPr>
          <p:nvPr>
            <p:ph idx="1"/>
          </p:nvPr>
        </p:nvSpPr>
        <p:spPr/>
        <p:txBody>
          <a:bodyPr/>
          <a:lstStyle/>
          <a:p>
            <a:r>
              <a:rPr lang="en-GB" dirty="0" smtClean="0">
                <a:hlinkClick r:id="rId2"/>
              </a:rPr>
              <a:t>https://www.youtube.com/watch?v=UfWKjhhK1Sk</a:t>
            </a:r>
            <a:endParaRPr lang="en-GB" dirty="0" smtClean="0"/>
          </a:p>
          <a:p>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AbrahamTannenbaum</a:t>
            </a:r>
            <a:endParaRPr lang="en-GB" dirty="0"/>
          </a:p>
        </p:txBody>
      </p:sp>
      <p:sp>
        <p:nvSpPr>
          <p:cNvPr id="3" name="Content Placeholder 2"/>
          <p:cNvSpPr>
            <a:spLocks noGrp="1"/>
          </p:cNvSpPr>
          <p:nvPr>
            <p:ph idx="1"/>
          </p:nvPr>
        </p:nvSpPr>
        <p:spPr/>
        <p:txBody>
          <a:bodyPr>
            <a:normAutofit fontScale="70000" lnSpcReduction="20000"/>
          </a:bodyPr>
          <a:lstStyle/>
          <a:p>
            <a:r>
              <a:rPr lang="en-GB" dirty="0"/>
              <a:t>Teachers College Professor Emeritus Abraham J. </a:t>
            </a:r>
            <a:r>
              <a:rPr lang="en-GB" dirty="0" err="1"/>
              <a:t>Tannenbaum</a:t>
            </a:r>
            <a:r>
              <a:rPr lang="en-GB" dirty="0"/>
              <a:t> (M.A. ’48, Ph.D. ‘60), a social psychologist who </a:t>
            </a:r>
            <a:r>
              <a:rPr lang="en-GB" b="1" dirty="0"/>
              <a:t>pioneered a ground-breaking model to measure potential giftedness</a:t>
            </a:r>
            <a:r>
              <a:rPr lang="en-GB" dirty="0"/>
              <a:t> in children and adolescents, passed away on June 30.</a:t>
            </a:r>
            <a:r>
              <a:rPr lang="en-GB" dirty="0" smtClean="0"/>
              <a:t/>
            </a:r>
            <a:br>
              <a:rPr lang="en-GB" dirty="0" smtClean="0"/>
            </a:br>
            <a:r>
              <a:rPr lang="en-GB" dirty="0" smtClean="0"/>
              <a:t/>
            </a:r>
            <a:br>
              <a:rPr lang="en-GB" dirty="0" smtClean="0"/>
            </a:br>
            <a:r>
              <a:rPr lang="en-GB" dirty="0" err="1"/>
              <a:t>Tannenbaum</a:t>
            </a:r>
            <a:r>
              <a:rPr lang="en-GB" dirty="0"/>
              <a:t>, </a:t>
            </a:r>
            <a:r>
              <a:rPr lang="en-GB" dirty="0" smtClean="0"/>
              <a:t>(90) </a:t>
            </a:r>
            <a:r>
              <a:rPr lang="en-GB" dirty="0"/>
              <a:t>was on the faculty from the late 1970s until his retirement in 1999 from the former Department of Special Education. In </a:t>
            </a:r>
            <a:r>
              <a:rPr lang="en-GB" b="1" dirty="0"/>
              <a:t>1983</a:t>
            </a:r>
            <a:r>
              <a:rPr lang="en-GB" dirty="0"/>
              <a:t>, after years of research, he published the influential five-point “</a:t>
            </a:r>
            <a:r>
              <a:rPr lang="en-GB" b="1" dirty="0"/>
              <a:t>Sea Star</a:t>
            </a:r>
            <a:r>
              <a:rPr lang="en-GB" dirty="0"/>
              <a:t>” model for identifying children and adolescents who are potentially gifted. </a:t>
            </a:r>
            <a:endParaRPr lang="en-GB" dirty="0" smtClean="0"/>
          </a:p>
          <a:p>
            <a:pPr>
              <a:buNone/>
            </a:pPr>
            <a:r>
              <a:rPr lang="en-GB" dirty="0" smtClean="0"/>
              <a:t>	</a:t>
            </a:r>
          </a:p>
          <a:p>
            <a:pPr>
              <a:buNone/>
            </a:pPr>
            <a:r>
              <a:rPr lang="en-GB" dirty="0" smtClean="0"/>
              <a:t>	His </a:t>
            </a:r>
            <a:r>
              <a:rPr lang="en-GB" b="1" dirty="0"/>
              <a:t>1983 book Gifted Children: Psychological and Educational Perspectives </a:t>
            </a:r>
            <a:r>
              <a:rPr lang="en-GB" dirty="0"/>
              <a:t>(</a:t>
            </a:r>
            <a:r>
              <a:rPr lang="en-GB" dirty="0" err="1"/>
              <a:t>MacMillen</a:t>
            </a:r>
            <a:r>
              <a:rPr lang="en-GB" dirty="0"/>
              <a:t>) is considered one of the most important on the subject.</a:t>
            </a:r>
            <a:r>
              <a:rPr lang="en-GB" dirty="0" smtClean="0"/>
              <a:t/>
            </a:r>
            <a:br>
              <a:rPr lang="en-GB" dirty="0" smtClean="0"/>
            </a:br>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10000"/>
          </a:bodyPr>
          <a:lstStyle/>
          <a:p>
            <a:r>
              <a:rPr lang="en-GB" dirty="0" err="1"/>
              <a:t>Tannenbaum</a:t>
            </a:r>
            <a:r>
              <a:rPr lang="en-GB" dirty="0"/>
              <a:t> was a </a:t>
            </a:r>
            <a:r>
              <a:rPr lang="en-GB" u="sng" dirty="0"/>
              <a:t>teacher in Brooklyn public schools </a:t>
            </a:r>
            <a:r>
              <a:rPr lang="en-GB" dirty="0"/>
              <a:t>for more than 20 years. He earned a </a:t>
            </a:r>
            <a:r>
              <a:rPr lang="en-GB" u="sng" dirty="0"/>
              <a:t>bachelor's degree in English literature </a:t>
            </a:r>
            <a:r>
              <a:rPr lang="en-GB" dirty="0"/>
              <a:t>from Brooklyn College in 1946, a </a:t>
            </a:r>
            <a:r>
              <a:rPr lang="en-GB" u="sng" dirty="0"/>
              <a:t>master's degree in guidance and educational administration </a:t>
            </a:r>
            <a:r>
              <a:rPr lang="en-GB" dirty="0"/>
              <a:t>at Teachers College in 1948, and a </a:t>
            </a:r>
            <a:r>
              <a:rPr lang="en-GB" u="sng" dirty="0"/>
              <a:t>doctoral degree in social and educational psychology </a:t>
            </a:r>
            <a:r>
              <a:rPr lang="en-GB" dirty="0"/>
              <a:t>at Teachers College in 1960</a:t>
            </a:r>
            <a:r>
              <a:rPr lang="en-GB" dirty="0" smtClean="0"/>
              <a:t>.</a:t>
            </a:r>
            <a:endParaRPr lang="sr-Latn-RS" dirty="0" smtClean="0"/>
          </a:p>
          <a:p>
            <a:r>
              <a:rPr lang="en-GB" dirty="0"/>
              <a:t>passed away on June 30</a:t>
            </a:r>
            <a:r>
              <a:rPr lang="en-GB" dirty="0" smtClean="0"/>
              <a:t>.</a:t>
            </a:r>
            <a:r>
              <a:rPr lang="sr-Latn-RS" dirty="0" smtClean="0"/>
              <a:t> 2014</a:t>
            </a:r>
            <a:r>
              <a:rPr lang="en-GB" dirty="0" smtClean="0"/>
              <a:t/>
            </a:r>
            <a:br>
              <a:rPr lang="en-GB" dirty="0" smtClean="0"/>
            </a:b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Psiho</a:t>
            </a:r>
            <a:r>
              <a:rPr lang="en-GB" u="sng" dirty="0" err="1" smtClean="0"/>
              <a:t>socijalni</a:t>
            </a:r>
            <a:r>
              <a:rPr lang="en-GB" dirty="0" smtClean="0"/>
              <a:t> </a:t>
            </a:r>
            <a:r>
              <a:rPr lang="en-GB" dirty="0" err="1" smtClean="0"/>
              <a:t>pristup</a:t>
            </a:r>
            <a:r>
              <a:rPr lang="en-GB" dirty="0" smtClean="0"/>
              <a:t>!</a:t>
            </a:r>
            <a:br>
              <a:rPr lang="en-GB" dirty="0" smtClean="0"/>
            </a:br>
            <a:r>
              <a:rPr lang="en-GB" dirty="0" err="1" smtClean="0"/>
              <a:t>Darovitost</a:t>
            </a:r>
            <a:r>
              <a:rPr lang="en-GB" dirty="0" smtClean="0"/>
              <a:t> </a:t>
            </a:r>
            <a:r>
              <a:rPr lang="en-GB" dirty="0" err="1" smtClean="0"/>
              <a:t>kod</a:t>
            </a:r>
            <a:r>
              <a:rPr lang="en-GB" dirty="0" smtClean="0"/>
              <a:t> </a:t>
            </a:r>
            <a:r>
              <a:rPr lang="en-GB" dirty="0" err="1" smtClean="0"/>
              <a:t>dece</a:t>
            </a:r>
            <a:r>
              <a:rPr lang="en-GB" dirty="0" smtClean="0"/>
              <a:t> </a:t>
            </a:r>
            <a:r>
              <a:rPr lang="en-GB" dirty="0" err="1" smtClean="0"/>
              <a:t>kao</a:t>
            </a:r>
            <a:r>
              <a:rPr lang="en-GB" dirty="0" smtClean="0"/>
              <a:t> </a:t>
            </a:r>
            <a:r>
              <a:rPr lang="en-GB" dirty="0" err="1" smtClean="0"/>
              <a:t>potencija</a:t>
            </a:r>
            <a:r>
              <a:rPr lang="en-GB" dirty="0" smtClean="0"/>
              <a:t>!</a:t>
            </a:r>
            <a:endParaRPr lang="en-GB" dirty="0"/>
          </a:p>
        </p:txBody>
      </p:sp>
      <p:sp>
        <p:nvSpPr>
          <p:cNvPr id="3" name="Content Placeholder 2"/>
          <p:cNvSpPr>
            <a:spLocks noGrp="1"/>
          </p:cNvSpPr>
          <p:nvPr>
            <p:ph idx="1"/>
          </p:nvPr>
        </p:nvSpPr>
        <p:spPr/>
        <p:txBody>
          <a:bodyPr>
            <a:normAutofit fontScale="85000" lnSpcReduction="20000"/>
          </a:bodyPr>
          <a:lstStyle/>
          <a:p>
            <a:r>
              <a:rPr lang="en-GB" dirty="0"/>
              <a:t>According to </a:t>
            </a:r>
            <a:r>
              <a:rPr lang="en-GB" dirty="0" err="1"/>
              <a:t>Tannenbaum</a:t>
            </a:r>
            <a:r>
              <a:rPr lang="en-GB" dirty="0"/>
              <a:t>,  </a:t>
            </a:r>
            <a:r>
              <a:rPr lang="en-GB" b="1" dirty="0"/>
              <a:t>giftedness </a:t>
            </a:r>
            <a:r>
              <a:rPr lang="en-GB" b="1" dirty="0" smtClean="0"/>
              <a:t>is </a:t>
            </a:r>
            <a:r>
              <a:rPr lang="en-GB" b="1" dirty="0"/>
              <a:t>“the result of a complex web of innate characteristics and environment,” </a:t>
            </a:r>
            <a:r>
              <a:rPr lang="en-GB" i="1" dirty="0"/>
              <a:t>whereas most educators at the time used definitions that “located giftedness in the </a:t>
            </a:r>
            <a:r>
              <a:rPr lang="en-GB" i="1" dirty="0" smtClean="0"/>
              <a:t>individual”</a:t>
            </a:r>
            <a:r>
              <a:rPr lang="en-GB" dirty="0" smtClean="0"/>
              <a:t>.</a:t>
            </a:r>
            <a:endParaRPr lang="sr-Latn-RS" dirty="0" smtClean="0"/>
          </a:p>
          <a:p>
            <a:r>
              <a:rPr lang="en-GB" dirty="0" err="1"/>
              <a:t>Tannenbaum</a:t>
            </a:r>
            <a:r>
              <a:rPr lang="en-GB" dirty="0"/>
              <a:t> believed that </a:t>
            </a:r>
            <a:r>
              <a:rPr lang="en-GB" b="1" dirty="0"/>
              <a:t>to maximize their chances of reaching their full potential, possibly gifted children must be exposed to the broadest possible range of information and experiences in childhood as they develop. </a:t>
            </a:r>
            <a:r>
              <a:rPr lang="en-GB" dirty="0"/>
              <a:t>That idea suggested </a:t>
            </a:r>
            <a:r>
              <a:rPr lang="en-GB" u="sng" dirty="0"/>
              <a:t>radical changes in the way in which gifted children and adolescents should be educated.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20000"/>
          </a:bodyPr>
          <a:lstStyle/>
          <a:p>
            <a:r>
              <a:rPr lang="en-GB" dirty="0" err="1"/>
              <a:t>Tannenbaum</a:t>
            </a:r>
            <a:r>
              <a:rPr lang="en-GB" dirty="0"/>
              <a:t> broadened the definition of giftedness that was commonly accepted at the time beyond demonstration of intellectual ability or aptitude. </a:t>
            </a:r>
            <a:endParaRPr lang="en-GB" dirty="0" smtClean="0"/>
          </a:p>
          <a:p>
            <a:r>
              <a:rPr lang="en-GB" dirty="0" smtClean="0"/>
              <a:t>He </a:t>
            </a:r>
            <a:r>
              <a:rPr lang="en-GB" dirty="0"/>
              <a:t>defined giftedness as </a:t>
            </a:r>
            <a:r>
              <a:rPr lang="en-GB" b="1" dirty="0"/>
              <a:t>the ability to perform or produce work “that enhances the moral, physical, emotional, social, intellectual, or aesthetic life of humanity.”</a:t>
            </a:r>
            <a:r>
              <a:rPr lang="en-GB" dirty="0"/>
              <a:t> Because many gifted people do not end up achieving their full potential, he believed that </a:t>
            </a:r>
            <a:r>
              <a:rPr lang="en-GB" b="1" dirty="0"/>
              <a:t>children and adolescents could only be considered “potentially gifted.”</a:t>
            </a:r>
            <a:r>
              <a:rPr lang="en-GB" dirty="0"/>
              <a:t> True giftedness, he said, can only be demonstrated in adults who are “critically acclaimed performers or exemplary producers of ideas.”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It suggested that “</a:t>
            </a:r>
            <a:r>
              <a:rPr lang="en-GB" b="1" dirty="0"/>
              <a:t>you provide enrichments to all children, and see which children respond</a:t>
            </a:r>
            <a:r>
              <a:rPr lang="en-GB" dirty="0" smtClean="0"/>
              <a:t>.” He </a:t>
            </a:r>
            <a:r>
              <a:rPr lang="en-GB" dirty="0"/>
              <a:t>wanted an </a:t>
            </a:r>
            <a:r>
              <a:rPr lang="en-GB" u="sng" dirty="0"/>
              <a:t>enriched curriculum for every child, </a:t>
            </a:r>
            <a:r>
              <a:rPr lang="en-GB" dirty="0"/>
              <a:t>because </a:t>
            </a:r>
            <a:r>
              <a:rPr lang="en-GB" u="sng" dirty="0"/>
              <a:t>you never know </a:t>
            </a:r>
            <a:r>
              <a:rPr lang="en-GB" dirty="0"/>
              <a:t>when you’re going to find a gifted child.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sr-Latn-RS" dirty="0"/>
              <a:t>T</a:t>
            </a:r>
            <a:r>
              <a:rPr lang="en-GB" dirty="0" err="1" smtClean="0"/>
              <a:t>annenbaum</a:t>
            </a:r>
            <a:r>
              <a:rPr lang="en-GB" dirty="0" smtClean="0"/>
              <a:t> </a:t>
            </a:r>
            <a:r>
              <a:rPr lang="en-GB" dirty="0"/>
              <a:t>also acknowledged </a:t>
            </a:r>
            <a:r>
              <a:rPr lang="en-GB" b="1" dirty="0"/>
              <a:t>the role of “chance” </a:t>
            </a:r>
            <a:r>
              <a:rPr lang="en-GB" dirty="0"/>
              <a:t>in the development of a gifted child to his or her full potential – factors such as meeting and working with a life-changing </a:t>
            </a:r>
            <a:r>
              <a:rPr lang="en-GB" b="1" dirty="0"/>
              <a:t>mentor,</a:t>
            </a:r>
            <a:r>
              <a:rPr lang="en-GB" dirty="0"/>
              <a:t> or being </a:t>
            </a:r>
            <a:r>
              <a:rPr lang="en-GB" b="1" dirty="0"/>
              <a:t>faced with a challenge </a:t>
            </a:r>
            <a:r>
              <a:rPr lang="en-GB" dirty="0"/>
              <a:t>in childhood or adolescence. In addition to being intelligent, talented and hard-working, the child who realizes potential giftedness must, in the end, </a:t>
            </a:r>
            <a:r>
              <a:rPr lang="en-GB" b="1" dirty="0"/>
              <a:t>also be lucky</a:t>
            </a:r>
            <a:r>
              <a:rPr lang="en-GB" dirty="0"/>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r>
              <a:rPr lang="en-GB" dirty="0"/>
              <a:t>“Sea Star” model includes “</a:t>
            </a:r>
            <a:r>
              <a:rPr lang="en-GB" b="1" dirty="0"/>
              <a:t>non-intellective</a:t>
            </a:r>
            <a:r>
              <a:rPr lang="en-GB" dirty="0"/>
              <a:t>” traits such as </a:t>
            </a:r>
            <a:r>
              <a:rPr lang="en-GB" u="sng" dirty="0"/>
              <a:t>motivation, commitment, belief in oneself, </a:t>
            </a:r>
            <a:r>
              <a:rPr lang="en-GB" u="sng" dirty="0" smtClean="0"/>
              <a:t> </a:t>
            </a:r>
            <a:r>
              <a:rPr lang="en-GB" u="sng" dirty="0"/>
              <a:t>mental health and confidence.</a:t>
            </a:r>
            <a:r>
              <a:rPr lang="en-GB" dirty="0"/>
              <a:t> He theorized that </a:t>
            </a:r>
            <a:r>
              <a:rPr lang="en-GB" b="1" dirty="0"/>
              <a:t>all</a:t>
            </a:r>
            <a:r>
              <a:rPr lang="en-GB" dirty="0"/>
              <a:t> the internal and external </a:t>
            </a:r>
            <a:r>
              <a:rPr lang="en-GB" b="1" dirty="0"/>
              <a:t>variables</a:t>
            </a:r>
            <a:r>
              <a:rPr lang="en-GB" dirty="0"/>
              <a:t> in his definition </a:t>
            </a:r>
            <a:r>
              <a:rPr lang="en-GB" b="1" dirty="0"/>
              <a:t>must be in place in order for a child to be considered potentially gifted</a:t>
            </a:r>
            <a:r>
              <a:rPr lang="en-GB" dirty="0"/>
              <a:t>. Each may be present to varying degrees, he said, but </a:t>
            </a:r>
            <a:r>
              <a:rPr lang="en-GB" u="sng" dirty="0"/>
              <a:t>an abundance of one could not compensate for the complete lack of another.</a:t>
            </a:r>
            <a:endParaRPr lang="en-GB" b="1" u="sng"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620688"/>
            <a:ext cx="8229600" cy="6048672"/>
          </a:xfrm>
        </p:spPr>
        <p:txBody>
          <a:bodyPr>
            <a:normAutofit fontScale="55000" lnSpcReduction="20000"/>
          </a:bodyPr>
          <a:lstStyle/>
          <a:p>
            <a:r>
              <a:rPr lang="en-GB" dirty="0" smtClean="0"/>
              <a:t>In the Ancient Sparta giftedness was introduced in military terms. Athenian boys attended private schools for academics such as mathematics, logic, and politics. Whereas, in Rome, boys and girls appeared in first-level schools, but higher education was confined for boys only [1].</a:t>
            </a:r>
            <a:endParaRPr lang="sr-Latn-RS" dirty="0" smtClean="0"/>
          </a:p>
          <a:p>
            <a:r>
              <a:rPr lang="en-GB" dirty="0" smtClean="0"/>
              <a:t> Renaissance Europe rewarded its gifted artist, architects, and writers with wealth and honour. </a:t>
            </a:r>
            <a:endParaRPr lang="sr-Latn-RS" dirty="0" smtClean="0"/>
          </a:p>
          <a:p>
            <a:r>
              <a:rPr lang="en-GB" dirty="0" smtClean="0"/>
              <a:t>In China, the seventh-century Tang Dynasty brought child prodigies to the imperial court. At that </a:t>
            </a:r>
            <a:r>
              <a:rPr lang="en-GB" dirty="0" err="1" smtClean="0"/>
              <a:t>reign,multiple</a:t>
            </a:r>
            <a:r>
              <a:rPr lang="en-GB" dirty="0" smtClean="0"/>
              <a:t>–giftedness/talent conception was accepted, and it was recognized that talents had to be nurtured, and educated according to their abilities [2]. </a:t>
            </a:r>
            <a:endParaRPr lang="sr-Latn-RS" dirty="0" smtClean="0"/>
          </a:p>
          <a:p>
            <a:r>
              <a:rPr lang="en-GB" dirty="0" smtClean="0"/>
              <a:t>Furthermore, in the 1800s, Japanese Samurai children were the only ones to be supplemented with higher - level education. Regardless of the gifted children of birth, few private academies accepted them [3].</a:t>
            </a:r>
            <a:endParaRPr lang="sr-Latn-RS" dirty="0" smtClean="0"/>
          </a:p>
          <a:p>
            <a:r>
              <a:rPr lang="en-GB" dirty="0" smtClean="0"/>
              <a:t> Over the past 40 years, the development of gifted education has grown noticeably, and became very sophisticated in various ways </a:t>
            </a:r>
            <a:r>
              <a:rPr lang="sr-Latn-RS" dirty="0" smtClean="0"/>
              <a:t>.</a:t>
            </a:r>
            <a:r>
              <a:rPr lang="en-GB" dirty="0" smtClean="0"/>
              <a:t> Before the 1970s, gifted students identification was done on a large case-by-case basis, if at all; and assessments were frequently </a:t>
            </a:r>
            <a:r>
              <a:rPr lang="en-GB" dirty="0" err="1" smtClean="0"/>
              <a:t>uni</a:t>
            </a:r>
            <a:r>
              <a:rPr lang="en-GB" dirty="0" smtClean="0"/>
              <a:t>-dimensional,  assisting general cognitive ability as in the studies of </a:t>
            </a:r>
            <a:r>
              <a:rPr lang="en-GB" dirty="0" err="1" smtClean="0"/>
              <a:t>Hollingworth</a:t>
            </a:r>
            <a:r>
              <a:rPr lang="en-GB" dirty="0" smtClean="0"/>
              <a:t> [5], </a:t>
            </a:r>
            <a:r>
              <a:rPr lang="en-GB" dirty="0" err="1" smtClean="0"/>
              <a:t>Pressey</a:t>
            </a:r>
            <a:r>
              <a:rPr lang="en-GB" dirty="0" smtClean="0"/>
              <a:t> [6], and </a:t>
            </a:r>
            <a:r>
              <a:rPr lang="en-GB" dirty="0" err="1" smtClean="0"/>
              <a:t>Terman</a:t>
            </a:r>
            <a:r>
              <a:rPr lang="en-GB" dirty="0" smtClean="0"/>
              <a:t> [7,8]. In 1972, however, Stanley presented two </a:t>
            </a:r>
            <a:r>
              <a:rPr lang="en-GB" dirty="0" err="1" smtClean="0"/>
              <a:t>essenti</a:t>
            </a:r>
            <a:r>
              <a:rPr lang="sr-Latn-RS" dirty="0" smtClean="0"/>
              <a:t>al</a:t>
            </a:r>
            <a:r>
              <a:rPr lang="en-GB" dirty="0" smtClean="0"/>
              <a:t> changes to the identification of intellectual giftedness: Group and specific abilities</a:t>
            </a:r>
            <a:r>
              <a:rPr lang="sr-Latn-RS" dirty="0" smtClean="0"/>
              <a:t> </a:t>
            </a:r>
            <a:r>
              <a:rPr lang="en-GB" dirty="0" smtClean="0"/>
              <a:t>testing </a:t>
            </a:r>
            <a:r>
              <a:rPr lang="sr-Latn-RS" dirty="0" smtClean="0"/>
              <a:t>.</a:t>
            </a:r>
          </a:p>
          <a:p>
            <a:r>
              <a:rPr lang="sr-Latn-RS" dirty="0" smtClean="0"/>
              <a:t>t</a:t>
            </a:r>
            <a:r>
              <a:rPr lang="en-GB" dirty="0" err="1" smtClean="0"/>
              <a:t>hese</a:t>
            </a:r>
            <a:r>
              <a:rPr lang="en-GB" dirty="0" smtClean="0"/>
              <a:t> changes </a:t>
            </a:r>
            <a:r>
              <a:rPr lang="en-GB" b="1" dirty="0" smtClean="0"/>
              <a:t>affected on the education of giftedness</a:t>
            </a:r>
            <a:r>
              <a:rPr lang="en-GB" dirty="0" smtClean="0"/>
              <a:t>, not only enabling talent searches to explicitly identify huge amount of intellectually precious students, but they also introduced a better understanding of the psychological diversity breadth within this particular population .</a:t>
            </a:r>
            <a:endParaRPr lang="en-GB"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50" name="Picture 2" descr="C:\Users\AS\Desktop\pic2.png"/>
          <p:cNvPicPr>
            <a:picLocks noGrp="1" noChangeAspect="1" noChangeArrowheads="1"/>
          </p:cNvPicPr>
          <p:nvPr>
            <p:ph idx="1"/>
          </p:nvPr>
        </p:nvPicPr>
        <p:blipFill>
          <a:blip r:embed="rId2" cstate="print"/>
          <a:srcRect/>
          <a:stretch>
            <a:fillRect/>
          </a:stretch>
        </p:blipFill>
        <p:spPr bwMode="auto">
          <a:xfrm>
            <a:off x="395536" y="0"/>
            <a:ext cx="8352928" cy="68580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i="1" dirty="0" smtClean="0"/>
              <a:t>anomalous talents (</a:t>
            </a:r>
            <a:r>
              <a:rPr lang="en-GB" i="1" dirty="0" err="1" smtClean="0"/>
              <a:t>sposobnosti</a:t>
            </a:r>
            <a:r>
              <a:rPr lang="en-GB" i="1" dirty="0" smtClean="0"/>
              <a:t> </a:t>
            </a:r>
            <a:r>
              <a:rPr lang="en-GB" i="1" dirty="0" err="1" smtClean="0"/>
              <a:t>koje</a:t>
            </a:r>
            <a:r>
              <a:rPr lang="en-GB" i="1" dirty="0" smtClean="0"/>
              <a:t> „</a:t>
            </a:r>
            <a:r>
              <a:rPr lang="en-GB" i="1" dirty="0" err="1" smtClean="0"/>
              <a:t>otkrivaju</a:t>
            </a:r>
            <a:r>
              <a:rPr lang="en-GB" i="1" dirty="0" smtClean="0"/>
              <a:t> </a:t>
            </a:r>
            <a:r>
              <a:rPr lang="en-GB" i="1" dirty="0" err="1" smtClean="0"/>
              <a:t>dokle</a:t>
            </a:r>
            <a:r>
              <a:rPr lang="en-GB" i="1" dirty="0" smtClean="0"/>
              <a:t> </a:t>
            </a:r>
            <a:r>
              <a:rPr lang="en-GB" dirty="0" err="1" smtClean="0"/>
              <a:t>mogu</a:t>
            </a:r>
            <a:r>
              <a:rPr lang="en-GB" dirty="0" smtClean="0"/>
              <a:t> </a:t>
            </a:r>
            <a:r>
              <a:rPr lang="en-GB" dirty="0" err="1" smtClean="0"/>
              <a:t>sezati</a:t>
            </a:r>
            <a:r>
              <a:rPr lang="en-GB" dirty="0" smtClean="0"/>
              <a:t> </a:t>
            </a:r>
            <a:r>
              <a:rPr lang="en-GB" dirty="0" err="1" smtClean="0"/>
              <a:t>moći</a:t>
            </a:r>
            <a:r>
              <a:rPr lang="en-GB" dirty="0" smtClean="0"/>
              <a:t> </a:t>
            </a:r>
            <a:r>
              <a:rPr lang="en-GB" dirty="0" err="1" smtClean="0"/>
              <a:t>uma</a:t>
            </a:r>
            <a:r>
              <a:rPr lang="en-GB" dirty="0" smtClean="0"/>
              <a:t> </a:t>
            </a:r>
            <a:r>
              <a:rPr lang="en-GB" dirty="0" err="1" smtClean="0"/>
              <a:t>i</a:t>
            </a:r>
            <a:r>
              <a:rPr lang="en-GB" dirty="0" smtClean="0"/>
              <a:t> </a:t>
            </a:r>
            <a:r>
              <a:rPr lang="en-GB" dirty="0" err="1" smtClean="0"/>
              <a:t>tela</a:t>
            </a:r>
            <a:r>
              <a:rPr lang="en-GB" dirty="0" smtClean="0"/>
              <a:t>, a </a:t>
            </a:r>
            <a:r>
              <a:rPr lang="en-GB" dirty="0" err="1" smtClean="0"/>
              <a:t>kojima</a:t>
            </a:r>
            <a:r>
              <a:rPr lang="en-GB" dirty="0" smtClean="0"/>
              <a:t> se </a:t>
            </a:r>
            <a:r>
              <a:rPr lang="en-GB" dirty="0" err="1" smtClean="0"/>
              <a:t>ipak</a:t>
            </a:r>
            <a:r>
              <a:rPr lang="en-GB" dirty="0" smtClean="0"/>
              <a:t> ne </a:t>
            </a:r>
            <a:r>
              <a:rPr lang="en-GB" dirty="0" err="1" smtClean="0"/>
              <a:t>odaje</a:t>
            </a:r>
            <a:r>
              <a:rPr lang="en-GB" dirty="0" smtClean="0"/>
              <a:t> </a:t>
            </a:r>
            <a:r>
              <a:rPr lang="en-GB" dirty="0" err="1" smtClean="0"/>
              <a:t>priznanje</a:t>
            </a:r>
            <a:r>
              <a:rPr lang="en-GB" dirty="0" smtClean="0"/>
              <a:t> </a:t>
            </a:r>
            <a:r>
              <a:rPr lang="en-GB" dirty="0" err="1" smtClean="0"/>
              <a:t>za</a:t>
            </a:r>
            <a:r>
              <a:rPr lang="en-GB" dirty="0" smtClean="0"/>
              <a:t> </a:t>
            </a:r>
            <a:r>
              <a:rPr lang="en-GB" dirty="0" err="1" smtClean="0"/>
              <a:t>izuzetnost</a:t>
            </a:r>
            <a:r>
              <a:rPr lang="en-GB" dirty="0" smtClean="0"/>
              <a:t>“ (</a:t>
            </a:r>
            <a:r>
              <a:rPr lang="en-GB" dirty="0" err="1" smtClean="0"/>
              <a:t>Ginisova</a:t>
            </a:r>
            <a:r>
              <a:rPr lang="en-GB" dirty="0" smtClean="0"/>
              <a:t> </a:t>
            </a:r>
            <a:r>
              <a:rPr lang="en-GB" dirty="0" err="1" smtClean="0"/>
              <a:t>knjiga</a:t>
            </a:r>
            <a:r>
              <a:rPr lang="en-GB" dirty="0" smtClean="0"/>
              <a:t> </a:t>
            </a:r>
            <a:r>
              <a:rPr lang="en-GB" dirty="0" err="1" smtClean="0"/>
              <a:t>rekorda</a:t>
            </a:r>
            <a:r>
              <a:rPr lang="en-GB" dirty="0" smtClean="0"/>
              <a:t>)</a:t>
            </a:r>
            <a:endParaRPr lang="en-GB"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John F. </a:t>
            </a:r>
            <a:r>
              <a:rPr lang="en-GB" dirty="0" err="1" smtClean="0"/>
              <a:t>Feldhusen</a:t>
            </a:r>
            <a:endParaRPr lang="en-GB" dirty="0"/>
          </a:p>
        </p:txBody>
      </p:sp>
      <p:sp>
        <p:nvSpPr>
          <p:cNvPr id="3" name="Content Placeholder 2"/>
          <p:cNvSpPr>
            <a:spLocks noGrp="1"/>
          </p:cNvSpPr>
          <p:nvPr>
            <p:ph idx="1"/>
          </p:nvPr>
        </p:nvSpPr>
        <p:spPr/>
        <p:txBody>
          <a:bodyPr>
            <a:normAutofit fontScale="70000" lnSpcReduction="20000"/>
          </a:bodyPr>
          <a:lstStyle/>
          <a:p>
            <a:r>
              <a:rPr lang="en-GB" dirty="0" err="1" smtClean="0"/>
              <a:t>Feldhuzen</a:t>
            </a:r>
            <a:r>
              <a:rPr lang="en-GB" dirty="0" smtClean="0"/>
              <a:t> (</a:t>
            </a:r>
            <a:r>
              <a:rPr lang="en-GB" dirty="0" err="1" smtClean="0"/>
              <a:t>Feldhusen</a:t>
            </a:r>
            <a:r>
              <a:rPr lang="en-GB" dirty="0" smtClean="0"/>
              <a:t>, 1986) </a:t>
            </a:r>
            <a:r>
              <a:rPr lang="en-GB" dirty="0" err="1" smtClean="0"/>
              <a:t>smatra</a:t>
            </a:r>
            <a:r>
              <a:rPr lang="en-GB" dirty="0" smtClean="0"/>
              <a:t> </a:t>
            </a:r>
            <a:r>
              <a:rPr lang="en-GB" dirty="0" err="1" smtClean="0"/>
              <a:t>da</a:t>
            </a:r>
            <a:r>
              <a:rPr lang="en-GB" dirty="0" smtClean="0"/>
              <a:t> se „</a:t>
            </a:r>
            <a:r>
              <a:rPr lang="en-GB" dirty="0" err="1" smtClean="0"/>
              <a:t>darovitost</a:t>
            </a:r>
            <a:r>
              <a:rPr lang="en-GB" dirty="0" smtClean="0"/>
              <a:t> </a:t>
            </a:r>
            <a:r>
              <a:rPr lang="en-GB" dirty="0" err="1" smtClean="0"/>
              <a:t>sastoji</a:t>
            </a:r>
            <a:r>
              <a:rPr lang="en-GB" dirty="0" smtClean="0"/>
              <a:t> u </a:t>
            </a:r>
            <a:r>
              <a:rPr lang="en-GB" dirty="0" err="1" smtClean="0"/>
              <a:t>psihološkim</a:t>
            </a:r>
            <a:r>
              <a:rPr lang="en-GB" dirty="0" smtClean="0"/>
              <a:t> </a:t>
            </a:r>
            <a:r>
              <a:rPr lang="en-GB" dirty="0" err="1" smtClean="0"/>
              <a:t>i</a:t>
            </a:r>
            <a:r>
              <a:rPr lang="en-GB" dirty="0" smtClean="0"/>
              <a:t> </a:t>
            </a:r>
            <a:r>
              <a:rPr lang="en-GB" dirty="0" err="1" smtClean="0"/>
              <a:t>fizičkim</a:t>
            </a:r>
            <a:r>
              <a:rPr lang="en-GB" dirty="0" smtClean="0"/>
              <a:t> </a:t>
            </a:r>
            <a:r>
              <a:rPr lang="en-GB" dirty="0" err="1" smtClean="0"/>
              <a:t>predispozicijama</a:t>
            </a:r>
            <a:r>
              <a:rPr lang="en-GB" dirty="0" smtClean="0"/>
              <a:t> </a:t>
            </a:r>
            <a:r>
              <a:rPr lang="en-GB" dirty="0" err="1" smtClean="0"/>
              <a:t>za</a:t>
            </a:r>
            <a:r>
              <a:rPr lang="en-GB" dirty="0" smtClean="0"/>
              <a:t> </a:t>
            </a:r>
            <a:r>
              <a:rPr lang="en-GB" dirty="0" err="1" smtClean="0"/>
              <a:t>superiorno</a:t>
            </a:r>
            <a:r>
              <a:rPr lang="en-GB" dirty="0" smtClean="0"/>
              <a:t> </a:t>
            </a:r>
            <a:r>
              <a:rPr lang="en-GB" dirty="0" err="1" smtClean="0"/>
              <a:t>učenje</a:t>
            </a:r>
            <a:r>
              <a:rPr lang="en-GB" dirty="0" smtClean="0"/>
              <a:t> </a:t>
            </a:r>
            <a:r>
              <a:rPr lang="en-GB" dirty="0" err="1" smtClean="0"/>
              <a:t>i</a:t>
            </a:r>
            <a:r>
              <a:rPr lang="en-GB" dirty="0" smtClean="0"/>
              <a:t> </a:t>
            </a:r>
            <a:r>
              <a:rPr lang="en-GB" dirty="0" err="1" smtClean="0"/>
              <a:t>učinak</a:t>
            </a:r>
            <a:r>
              <a:rPr lang="en-GB" dirty="0" smtClean="0"/>
              <a:t>, </a:t>
            </a:r>
            <a:r>
              <a:rPr lang="en-GB" dirty="0" err="1" smtClean="0"/>
              <a:t>tokom</a:t>
            </a:r>
            <a:r>
              <a:rPr lang="en-GB" dirty="0" smtClean="0"/>
              <a:t> </a:t>
            </a:r>
            <a:r>
              <a:rPr lang="en-GB" dirty="0" err="1" smtClean="0"/>
              <a:t>formativnih</a:t>
            </a:r>
            <a:r>
              <a:rPr lang="en-GB" dirty="0" smtClean="0"/>
              <a:t> </a:t>
            </a:r>
            <a:r>
              <a:rPr lang="en-GB" dirty="0" err="1" smtClean="0"/>
              <a:t>godina</a:t>
            </a:r>
            <a:r>
              <a:rPr lang="en-GB" dirty="0" smtClean="0"/>
              <a:t>, </a:t>
            </a:r>
            <a:r>
              <a:rPr lang="en-GB" dirty="0" err="1" smtClean="0"/>
              <a:t>odnosno</a:t>
            </a:r>
            <a:r>
              <a:rPr lang="en-GB" dirty="0" smtClean="0"/>
              <a:t> </a:t>
            </a:r>
            <a:r>
              <a:rPr lang="en-GB" dirty="0" err="1" smtClean="0"/>
              <a:t>za</a:t>
            </a:r>
            <a:r>
              <a:rPr lang="en-GB" dirty="0" smtClean="0"/>
              <a:t> </a:t>
            </a:r>
            <a:r>
              <a:rPr lang="en-GB" dirty="0" err="1" smtClean="0"/>
              <a:t>visoka</a:t>
            </a:r>
            <a:r>
              <a:rPr lang="en-GB" dirty="0" smtClean="0"/>
              <a:t> </a:t>
            </a:r>
            <a:r>
              <a:rPr lang="en-GB" dirty="0" err="1" smtClean="0"/>
              <a:t>postignuća</a:t>
            </a:r>
            <a:r>
              <a:rPr lang="en-GB" dirty="0" smtClean="0"/>
              <a:t> </a:t>
            </a:r>
            <a:r>
              <a:rPr lang="en-GB" dirty="0" err="1" smtClean="0"/>
              <a:t>ili</a:t>
            </a:r>
            <a:r>
              <a:rPr lang="en-GB" dirty="0" smtClean="0"/>
              <a:t> </a:t>
            </a:r>
            <a:r>
              <a:rPr lang="en-GB" dirty="0" err="1" smtClean="0"/>
              <a:t>učinak</a:t>
            </a:r>
            <a:r>
              <a:rPr lang="en-GB" dirty="0" smtClean="0"/>
              <a:t> </a:t>
            </a:r>
            <a:r>
              <a:rPr lang="en-GB" dirty="0" err="1" smtClean="0"/>
              <a:t>kod</a:t>
            </a:r>
            <a:r>
              <a:rPr lang="en-GB" dirty="0" smtClean="0"/>
              <a:t> </a:t>
            </a:r>
            <a:r>
              <a:rPr lang="en-GB" dirty="0" err="1" smtClean="0"/>
              <a:t>odraslih</a:t>
            </a:r>
            <a:r>
              <a:rPr lang="en-GB" dirty="0" smtClean="0"/>
              <a:t>“. </a:t>
            </a:r>
            <a:r>
              <a:rPr lang="en-GB" dirty="0" err="1" smtClean="0"/>
              <a:t>Važna</a:t>
            </a:r>
            <a:r>
              <a:rPr lang="en-GB" dirty="0" smtClean="0"/>
              <a:t> je </a:t>
            </a:r>
            <a:r>
              <a:rPr lang="en-GB" dirty="0" err="1" smtClean="0"/>
              <a:t>intrinzična</a:t>
            </a:r>
            <a:r>
              <a:rPr lang="en-GB" dirty="0" smtClean="0"/>
              <a:t> </a:t>
            </a:r>
            <a:r>
              <a:rPr lang="en-GB" dirty="0" err="1" smtClean="0"/>
              <a:t>motivacija</a:t>
            </a:r>
            <a:r>
              <a:rPr lang="en-GB" dirty="0" smtClean="0"/>
              <a:t> </a:t>
            </a:r>
            <a:r>
              <a:rPr lang="en-GB" dirty="0" err="1" smtClean="0"/>
              <a:t>i</a:t>
            </a:r>
            <a:r>
              <a:rPr lang="en-GB" dirty="0" smtClean="0"/>
              <a:t> </a:t>
            </a:r>
            <a:r>
              <a:rPr lang="en-GB" dirty="0" err="1" smtClean="0"/>
              <a:t>pozitivan</a:t>
            </a:r>
            <a:r>
              <a:rPr lang="en-GB" dirty="0" smtClean="0"/>
              <a:t> self </a:t>
            </a:r>
            <a:r>
              <a:rPr lang="en-GB" dirty="0" err="1" smtClean="0"/>
              <a:t>koncept</a:t>
            </a:r>
            <a:r>
              <a:rPr lang="en-GB" dirty="0" smtClean="0"/>
              <a:t>. A </a:t>
            </a:r>
            <a:r>
              <a:rPr lang="en-GB" dirty="0" err="1" smtClean="0"/>
              <a:t>kreativnost</a:t>
            </a:r>
            <a:r>
              <a:rPr lang="en-GB" dirty="0" smtClean="0"/>
              <a:t> je </a:t>
            </a:r>
            <a:r>
              <a:rPr lang="en-GB" dirty="0" err="1" smtClean="0"/>
              <a:t>završni</a:t>
            </a:r>
            <a:r>
              <a:rPr lang="en-GB" dirty="0" smtClean="0"/>
              <a:t> </a:t>
            </a:r>
            <a:r>
              <a:rPr lang="en-GB" dirty="0" err="1" smtClean="0"/>
              <a:t>deo</a:t>
            </a:r>
            <a:r>
              <a:rPr lang="en-GB" dirty="0" smtClean="0"/>
              <a:t> </a:t>
            </a:r>
            <a:r>
              <a:rPr lang="en-GB" dirty="0" err="1" smtClean="0"/>
              <a:t>razvoja</a:t>
            </a:r>
            <a:r>
              <a:rPr lang="en-GB" dirty="0" smtClean="0"/>
              <a:t> </a:t>
            </a:r>
            <a:r>
              <a:rPr lang="en-GB" dirty="0" err="1" smtClean="0"/>
              <a:t>darovitosti</a:t>
            </a:r>
            <a:r>
              <a:rPr lang="en-GB" dirty="0" smtClean="0"/>
              <a:t>.</a:t>
            </a:r>
          </a:p>
          <a:p>
            <a:endParaRPr lang="en-GB" dirty="0" smtClean="0"/>
          </a:p>
          <a:p>
            <a:r>
              <a:rPr lang="en-GB" dirty="0" err="1" smtClean="0"/>
              <a:t>Zalaže</a:t>
            </a:r>
            <a:r>
              <a:rPr lang="en-GB" dirty="0" smtClean="0"/>
              <a:t> se </a:t>
            </a:r>
            <a:r>
              <a:rPr lang="en-GB" dirty="0" err="1" smtClean="0"/>
              <a:t>za</a:t>
            </a:r>
            <a:r>
              <a:rPr lang="en-GB" dirty="0" smtClean="0"/>
              <a:t> </a:t>
            </a:r>
            <a:r>
              <a:rPr lang="en-GB" dirty="0" err="1" smtClean="0"/>
              <a:t>termin</a:t>
            </a:r>
            <a:r>
              <a:rPr lang="en-GB" dirty="0" smtClean="0"/>
              <a:t> “</a:t>
            </a:r>
            <a:r>
              <a:rPr lang="en-GB" dirty="0" err="1" smtClean="0"/>
              <a:t>talenat</a:t>
            </a:r>
            <a:r>
              <a:rPr lang="en-GB" dirty="0" smtClean="0"/>
              <a:t>” (gifted je </a:t>
            </a:r>
            <a:r>
              <a:rPr lang="en-GB" dirty="0" err="1" smtClean="0"/>
              <a:t>previše</a:t>
            </a:r>
            <a:r>
              <a:rPr lang="en-GB" dirty="0" smtClean="0"/>
              <a:t> </a:t>
            </a:r>
            <a:r>
              <a:rPr lang="en-GB" dirty="0" err="1" smtClean="0"/>
              <a:t>povezano</a:t>
            </a:r>
            <a:r>
              <a:rPr lang="en-GB" dirty="0" smtClean="0"/>
              <a:t> </a:t>
            </a:r>
            <a:r>
              <a:rPr lang="en-GB" dirty="0" err="1" smtClean="0"/>
              <a:t>sa</a:t>
            </a:r>
            <a:r>
              <a:rPr lang="en-GB" dirty="0" smtClean="0"/>
              <a:t> </a:t>
            </a:r>
            <a:r>
              <a:rPr lang="en-GB" dirty="0" err="1" smtClean="0"/>
              <a:t>intelektualnim</a:t>
            </a:r>
            <a:r>
              <a:rPr lang="en-GB" dirty="0" smtClean="0"/>
              <a:t>...)</a:t>
            </a:r>
          </a:p>
          <a:p>
            <a:r>
              <a:rPr lang="vi-VN" dirty="0" smtClean="0"/>
              <a:t>ponekad označavanje deteta kao „nadarenog“ može dovesti do toga da </a:t>
            </a:r>
            <a:r>
              <a:rPr lang="en-GB" dirty="0" smtClean="0"/>
              <a:t>je </a:t>
            </a:r>
            <a:r>
              <a:rPr lang="vi-VN" dirty="0" smtClean="0"/>
              <a:t>dete omalovažava</a:t>
            </a:r>
            <a:r>
              <a:rPr lang="en-GB" dirty="0" smtClean="0"/>
              <a:t>no</a:t>
            </a:r>
            <a:r>
              <a:rPr lang="vi-VN" dirty="0" smtClean="0"/>
              <a:t> u školi, </a:t>
            </a:r>
            <a:r>
              <a:rPr lang="en-GB" dirty="0" smtClean="0"/>
              <a:t>(</a:t>
            </a:r>
            <a:r>
              <a:rPr lang="vi-VN" dirty="0" smtClean="0"/>
              <a:t>hvaleći se da „ni</a:t>
            </a:r>
            <a:r>
              <a:rPr lang="en-GB" dirty="0" err="1" smtClean="0"/>
              <a:t>sam</a:t>
            </a:r>
            <a:r>
              <a:rPr lang="en-GB" dirty="0" smtClean="0"/>
              <a:t> </a:t>
            </a:r>
            <a:r>
              <a:rPr lang="en-GB" dirty="0" err="1" smtClean="0"/>
              <a:t>štreber</a:t>
            </a:r>
            <a:r>
              <a:rPr lang="vi-VN" dirty="0" smtClean="0"/>
              <a:t>“</a:t>
            </a:r>
            <a:r>
              <a:rPr lang="en-GB" dirty="0" smtClean="0"/>
              <a:t>)</a:t>
            </a:r>
            <a:r>
              <a:rPr lang="vi-VN" dirty="0" smtClean="0"/>
              <a:t>. </a:t>
            </a:r>
            <a:r>
              <a:rPr lang="en-GB" dirty="0" smtClean="0"/>
              <a:t>E</a:t>
            </a:r>
            <a:r>
              <a:rPr lang="vi-VN" dirty="0" smtClean="0"/>
              <a:t>tiketa može da naškodi braći i sestrama, koji su„nedaroviti“.</a:t>
            </a:r>
            <a:endParaRPr lang="en-GB" dirty="0" smtClean="0"/>
          </a:p>
          <a:p>
            <a:r>
              <a:rPr lang="vi-VN" dirty="0" smtClean="0"/>
              <a:t>„Ne pokušavamo nužno da identifikujemo 5 procenata učenika – pokušavamo da razvijemo programe sa većom dubinom,</a:t>
            </a:r>
            <a:r>
              <a:rPr lang="en-GB" dirty="0" smtClean="0"/>
              <a:t> ma </a:t>
            </a:r>
            <a:r>
              <a:rPr lang="en-GB" dirty="0" err="1" smtClean="0"/>
              <a:t>koliko</a:t>
            </a:r>
            <a:r>
              <a:rPr lang="en-GB" dirty="0" smtClean="0"/>
              <a:t> je </a:t>
            </a:r>
            <a:r>
              <a:rPr lang="en-GB" dirty="0" err="1" smtClean="0"/>
              <a:t>dece</a:t>
            </a:r>
            <a:r>
              <a:rPr lang="en-GB" dirty="0" smtClean="0"/>
              <a:t>”</a:t>
            </a:r>
            <a:r>
              <a:rPr lang="vi-VN" dirty="0" smtClean="0"/>
              <a:t>.</a:t>
            </a:r>
            <a:endParaRPr lang="en-GB"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Me-high Cheek–sent-me-high</a:t>
            </a:r>
            <a:endParaRPr lang="en-GB" dirty="0"/>
          </a:p>
        </p:txBody>
      </p:sp>
      <p:sp>
        <p:nvSpPr>
          <p:cNvPr id="3" name="Content Placeholder 2"/>
          <p:cNvSpPr>
            <a:spLocks noGrp="1"/>
          </p:cNvSpPr>
          <p:nvPr>
            <p:ph idx="1"/>
          </p:nvPr>
        </p:nvSpPr>
        <p:spPr/>
        <p:txBody>
          <a:bodyPr/>
          <a:lstStyle/>
          <a:p>
            <a:endParaRPr lang="en-GB"/>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Csikszentmihalyi</a:t>
            </a:r>
            <a:r>
              <a:rPr lang="en-GB" dirty="0" smtClean="0"/>
              <a:t> </a:t>
            </a:r>
            <a:r>
              <a:rPr lang="en-GB" sz="2000" dirty="0" smtClean="0"/>
              <a:t>(Died: 20 October 2021)</a:t>
            </a:r>
            <a:r>
              <a:rPr lang="en-GB" dirty="0" smtClean="0"/>
              <a:t> – </a:t>
            </a:r>
            <a:r>
              <a:rPr lang="en-GB" dirty="0" err="1" smtClean="0"/>
              <a:t>sistemsko</a:t>
            </a:r>
            <a:r>
              <a:rPr lang="en-GB" dirty="0" smtClean="0"/>
              <a:t> </a:t>
            </a:r>
            <a:r>
              <a:rPr lang="en-GB" dirty="0" err="1" smtClean="0"/>
              <a:t>razvojni</a:t>
            </a:r>
            <a:r>
              <a:rPr lang="en-GB" dirty="0" smtClean="0"/>
              <a:t> </a:t>
            </a:r>
            <a:r>
              <a:rPr lang="en-GB" dirty="0" err="1" smtClean="0"/>
              <a:t>pristup</a:t>
            </a:r>
            <a:endParaRPr lang="en-GB" dirty="0"/>
          </a:p>
        </p:txBody>
      </p:sp>
      <p:sp>
        <p:nvSpPr>
          <p:cNvPr id="3" name="Content Placeholder 2"/>
          <p:cNvSpPr>
            <a:spLocks noGrp="1"/>
          </p:cNvSpPr>
          <p:nvPr>
            <p:ph idx="1"/>
          </p:nvPr>
        </p:nvSpPr>
        <p:spPr/>
        <p:txBody>
          <a:bodyPr>
            <a:normAutofit fontScale="77500" lnSpcReduction="20000"/>
          </a:bodyPr>
          <a:lstStyle/>
          <a:p>
            <a:r>
              <a:rPr lang="en-GB" dirty="0" err="1" smtClean="0"/>
              <a:t>Uz</a:t>
            </a:r>
            <a:r>
              <a:rPr lang="en-GB" dirty="0" smtClean="0"/>
              <a:t> </a:t>
            </a:r>
            <a:r>
              <a:rPr lang="en-GB" dirty="0" err="1" smtClean="0"/>
              <a:t>Feldmana</a:t>
            </a:r>
            <a:r>
              <a:rPr lang="en-GB" dirty="0" smtClean="0"/>
              <a:t>, </a:t>
            </a:r>
            <a:r>
              <a:rPr lang="en-GB" dirty="0" err="1" smtClean="0"/>
              <a:t>predstavlja</a:t>
            </a:r>
            <a:r>
              <a:rPr lang="en-GB" dirty="0" smtClean="0"/>
              <a:t> </a:t>
            </a:r>
            <a:r>
              <a:rPr lang="en-GB" dirty="0" err="1" smtClean="0"/>
              <a:t>autore</a:t>
            </a:r>
            <a:r>
              <a:rPr lang="en-GB" dirty="0" smtClean="0"/>
              <a:t> </a:t>
            </a:r>
            <a:r>
              <a:rPr lang="en-GB" dirty="0" err="1" smtClean="0"/>
              <a:t>koji</a:t>
            </a:r>
            <a:r>
              <a:rPr lang="en-GB" dirty="0" smtClean="0"/>
              <a:t> se </a:t>
            </a:r>
            <a:r>
              <a:rPr lang="en-GB" dirty="0" err="1" smtClean="0"/>
              <a:t>odmiču</a:t>
            </a:r>
            <a:r>
              <a:rPr lang="en-GB" dirty="0" smtClean="0"/>
              <a:t> </a:t>
            </a:r>
            <a:r>
              <a:rPr lang="en-GB" dirty="0" err="1" smtClean="0"/>
              <a:t>od</a:t>
            </a:r>
            <a:r>
              <a:rPr lang="en-GB" dirty="0" smtClean="0"/>
              <a:t> </a:t>
            </a:r>
            <a:r>
              <a:rPr lang="en-GB" dirty="0" err="1" smtClean="0"/>
              <a:t>posmatranja</a:t>
            </a:r>
            <a:r>
              <a:rPr lang="en-GB" dirty="0" smtClean="0"/>
              <a:t> </a:t>
            </a:r>
            <a:r>
              <a:rPr lang="en-GB" dirty="0" err="1" smtClean="0"/>
              <a:t>darovitosti</a:t>
            </a:r>
            <a:r>
              <a:rPr lang="en-GB" dirty="0" smtClean="0"/>
              <a:t> </a:t>
            </a:r>
            <a:r>
              <a:rPr lang="en-GB" dirty="0" err="1" smtClean="0"/>
              <a:t>kao</a:t>
            </a:r>
            <a:r>
              <a:rPr lang="en-GB" dirty="0" smtClean="0"/>
              <a:t> </a:t>
            </a:r>
            <a:r>
              <a:rPr lang="en-GB" dirty="0" err="1" smtClean="0"/>
              <a:t>crte</a:t>
            </a:r>
            <a:r>
              <a:rPr lang="en-GB" dirty="0" smtClean="0"/>
              <a:t> </a:t>
            </a:r>
            <a:r>
              <a:rPr lang="en-GB" dirty="0" err="1" smtClean="0"/>
              <a:t>ličnosti</a:t>
            </a:r>
            <a:r>
              <a:rPr lang="en-GB" dirty="0" smtClean="0"/>
              <a:t> </a:t>
            </a:r>
            <a:r>
              <a:rPr lang="en-GB" dirty="0" err="1" smtClean="0"/>
              <a:t>i</a:t>
            </a:r>
            <a:r>
              <a:rPr lang="en-GB" dirty="0" smtClean="0"/>
              <a:t> </a:t>
            </a:r>
            <a:r>
              <a:rPr lang="en-GB" dirty="0" err="1" smtClean="0"/>
              <a:t>bliži</a:t>
            </a:r>
            <a:r>
              <a:rPr lang="en-GB" dirty="0" smtClean="0"/>
              <a:t> </a:t>
            </a:r>
            <a:r>
              <a:rPr lang="en-GB" dirty="0" err="1" smtClean="0"/>
              <a:t>su</a:t>
            </a:r>
            <a:r>
              <a:rPr lang="en-GB" dirty="0" smtClean="0"/>
              <a:t> </a:t>
            </a:r>
            <a:r>
              <a:rPr lang="en-GB" dirty="0" err="1" smtClean="0"/>
              <a:t>psihosocijalnom</a:t>
            </a:r>
            <a:r>
              <a:rPr lang="en-GB" dirty="0" smtClean="0"/>
              <a:t> </a:t>
            </a:r>
            <a:r>
              <a:rPr lang="en-GB" dirty="0" err="1" smtClean="0"/>
              <a:t>pristupu</a:t>
            </a:r>
            <a:r>
              <a:rPr lang="en-GB" dirty="0" smtClean="0"/>
              <a:t> </a:t>
            </a:r>
            <a:r>
              <a:rPr lang="en-GB" dirty="0" err="1" smtClean="0"/>
              <a:t>i</a:t>
            </a:r>
            <a:r>
              <a:rPr lang="en-GB" dirty="0" smtClean="0"/>
              <a:t> </a:t>
            </a:r>
            <a:r>
              <a:rPr lang="en-GB" dirty="0" err="1" smtClean="0"/>
              <a:t>značaju</a:t>
            </a:r>
            <a:r>
              <a:rPr lang="en-GB" dirty="0" smtClean="0"/>
              <a:t> </a:t>
            </a:r>
            <a:r>
              <a:rPr lang="en-GB" dirty="0" err="1" smtClean="0"/>
              <a:t>vanintelektualnih</a:t>
            </a:r>
            <a:r>
              <a:rPr lang="en-GB" dirty="0" smtClean="0"/>
              <a:t> </a:t>
            </a:r>
            <a:r>
              <a:rPr lang="en-GB" dirty="0" err="1" smtClean="0"/>
              <a:t>faktora</a:t>
            </a:r>
            <a:r>
              <a:rPr lang="en-GB" dirty="0" smtClean="0"/>
              <a:t>.</a:t>
            </a:r>
          </a:p>
          <a:p>
            <a:r>
              <a:rPr lang="en-GB" dirty="0" err="1" smtClean="0"/>
              <a:t>Darovitost</a:t>
            </a:r>
            <a:r>
              <a:rPr lang="en-GB" dirty="0" smtClean="0"/>
              <a:t> </a:t>
            </a:r>
            <a:r>
              <a:rPr lang="en-GB" dirty="0" err="1" smtClean="0"/>
              <a:t>i</a:t>
            </a:r>
            <a:r>
              <a:rPr lang="en-GB" dirty="0" smtClean="0"/>
              <a:t> </a:t>
            </a:r>
            <a:r>
              <a:rPr lang="en-GB" dirty="0" err="1" smtClean="0"/>
              <a:t>talenti</a:t>
            </a:r>
            <a:r>
              <a:rPr lang="en-GB" dirty="0" smtClean="0"/>
              <a:t> </a:t>
            </a:r>
            <a:r>
              <a:rPr lang="en-GB" dirty="0" err="1" smtClean="0"/>
              <a:t>su</a:t>
            </a:r>
            <a:r>
              <a:rPr lang="en-GB" dirty="0" smtClean="0"/>
              <a:t> </a:t>
            </a:r>
            <a:r>
              <a:rPr lang="en-GB" dirty="0" err="1" smtClean="0"/>
              <a:t>socijalne</a:t>
            </a:r>
            <a:r>
              <a:rPr lang="en-GB" dirty="0" smtClean="0"/>
              <a:t> </a:t>
            </a:r>
            <a:r>
              <a:rPr lang="en-GB" dirty="0" err="1" smtClean="0"/>
              <a:t>konstrukcije</a:t>
            </a:r>
            <a:r>
              <a:rPr lang="en-GB" dirty="0" smtClean="0"/>
              <a:t> (</a:t>
            </a:r>
            <a:r>
              <a:rPr lang="en-GB" dirty="0" err="1" smtClean="0"/>
              <a:t>zavise</a:t>
            </a:r>
            <a:r>
              <a:rPr lang="en-GB" dirty="0" smtClean="0"/>
              <a:t> </a:t>
            </a:r>
            <a:r>
              <a:rPr lang="en-GB" dirty="0" err="1" smtClean="0"/>
              <a:t>od</a:t>
            </a:r>
            <a:r>
              <a:rPr lang="en-GB" dirty="0" smtClean="0"/>
              <a:t> </a:t>
            </a:r>
            <a:r>
              <a:rPr lang="en-GB" dirty="0" err="1" smtClean="0"/>
              <a:t>istorijskog</a:t>
            </a:r>
            <a:r>
              <a:rPr lang="en-GB" dirty="0" smtClean="0"/>
              <a:t> </a:t>
            </a:r>
            <a:r>
              <a:rPr lang="en-GB" dirty="0" err="1" smtClean="0"/>
              <a:t>vremena</a:t>
            </a:r>
            <a:r>
              <a:rPr lang="en-GB" dirty="0" smtClean="0"/>
              <a:t>, </a:t>
            </a:r>
            <a:r>
              <a:rPr lang="en-GB" dirty="0" err="1" smtClean="0"/>
              <a:t>razvojenosti</a:t>
            </a:r>
            <a:r>
              <a:rPr lang="en-GB" dirty="0" smtClean="0"/>
              <a:t> </a:t>
            </a:r>
            <a:r>
              <a:rPr lang="en-GB" dirty="0" err="1" smtClean="0"/>
              <a:t>društva</a:t>
            </a:r>
            <a:r>
              <a:rPr lang="en-GB" dirty="0" smtClean="0"/>
              <a:t>,... </a:t>
            </a:r>
            <a:r>
              <a:rPr lang="en-GB" dirty="0" err="1" smtClean="0"/>
              <a:t>implicitnih</a:t>
            </a:r>
            <a:r>
              <a:rPr lang="en-GB" dirty="0" smtClean="0"/>
              <a:t> </a:t>
            </a:r>
            <a:r>
              <a:rPr lang="en-GB" dirty="0" err="1" smtClean="0"/>
              <a:t>teorija</a:t>
            </a:r>
            <a:r>
              <a:rPr lang="en-GB" dirty="0" smtClean="0"/>
              <a:t>, </a:t>
            </a:r>
            <a:r>
              <a:rPr lang="en-GB" dirty="0" err="1" smtClean="0"/>
              <a:t>vrednosti</a:t>
            </a:r>
            <a:r>
              <a:rPr lang="en-GB" dirty="0" smtClean="0"/>
              <a:t>...</a:t>
            </a:r>
            <a:r>
              <a:rPr lang="pl-PL" dirty="0" smtClean="0"/>
              <a:t> </a:t>
            </a:r>
            <a:endParaRPr lang="en-GB" dirty="0" smtClean="0"/>
          </a:p>
          <a:p>
            <a:r>
              <a:rPr lang="en-GB" dirty="0" smtClean="0"/>
              <a:t>...</a:t>
            </a:r>
            <a:r>
              <a:rPr lang="pl-PL" dirty="0" smtClean="0"/>
              <a:t>„odnos izmeðu kulturno definisanih prilika</a:t>
            </a:r>
            <a:r>
              <a:rPr lang="en-GB" dirty="0" smtClean="0"/>
              <a:t> </a:t>
            </a:r>
            <a:r>
              <a:rPr lang="en-GB" dirty="0" err="1" smtClean="0"/>
              <a:t>za</a:t>
            </a:r>
            <a:r>
              <a:rPr lang="en-GB" dirty="0" smtClean="0"/>
              <a:t> </a:t>
            </a:r>
            <a:r>
              <a:rPr lang="en-GB" dirty="0" err="1" smtClean="0"/>
              <a:t>delovanje</a:t>
            </a:r>
            <a:r>
              <a:rPr lang="en-GB" dirty="0" smtClean="0"/>
              <a:t> </a:t>
            </a:r>
            <a:r>
              <a:rPr lang="en-GB" dirty="0" err="1" smtClean="0"/>
              <a:t>i</a:t>
            </a:r>
            <a:r>
              <a:rPr lang="en-GB" dirty="0" smtClean="0"/>
              <a:t> </a:t>
            </a:r>
            <a:r>
              <a:rPr lang="en-GB" dirty="0" err="1" smtClean="0"/>
              <a:t>ličnih</a:t>
            </a:r>
            <a:r>
              <a:rPr lang="en-GB" dirty="0" smtClean="0"/>
              <a:t> </a:t>
            </a:r>
            <a:r>
              <a:rPr lang="en-GB" dirty="0" err="1" smtClean="0"/>
              <a:t>veština</a:t>
            </a:r>
            <a:r>
              <a:rPr lang="en-GB" dirty="0" smtClean="0"/>
              <a:t> </a:t>
            </a:r>
            <a:r>
              <a:rPr lang="en-GB" dirty="0" err="1" smtClean="0"/>
              <a:t>i</a:t>
            </a:r>
            <a:r>
              <a:rPr lang="en-GB" dirty="0" smtClean="0"/>
              <a:t> </a:t>
            </a:r>
            <a:r>
              <a:rPr lang="en-GB" dirty="0" err="1" smtClean="0"/>
              <a:t>kapaciteta</a:t>
            </a:r>
            <a:r>
              <a:rPr lang="en-GB" dirty="0" smtClean="0"/>
              <a:t> </a:t>
            </a:r>
            <a:r>
              <a:rPr lang="en-GB" dirty="0" err="1" smtClean="0"/>
              <a:t>da</a:t>
            </a:r>
            <a:r>
              <a:rPr lang="en-GB" dirty="0" smtClean="0"/>
              <a:t> se </a:t>
            </a:r>
            <a:r>
              <a:rPr lang="en-GB" dirty="0" err="1" smtClean="0"/>
              <a:t>deluje</a:t>
            </a:r>
            <a:r>
              <a:rPr lang="en-GB" dirty="0" smtClean="0"/>
              <a:t>“, </a:t>
            </a:r>
            <a:r>
              <a:rPr lang="en-GB" dirty="0" err="1" smtClean="0"/>
              <a:t>kao</a:t>
            </a:r>
            <a:r>
              <a:rPr lang="en-GB" dirty="0" smtClean="0"/>
              <a:t> „</a:t>
            </a:r>
            <a:r>
              <a:rPr lang="en-GB" dirty="0" err="1" smtClean="0"/>
              <a:t>rezultat</a:t>
            </a:r>
            <a:r>
              <a:rPr lang="en-GB" dirty="0" smtClean="0"/>
              <a:t> </a:t>
            </a:r>
            <a:r>
              <a:rPr lang="en-GB" dirty="0" err="1" smtClean="0"/>
              <a:t>kome</a:t>
            </a:r>
            <a:r>
              <a:rPr lang="en-GB" dirty="0" smtClean="0"/>
              <a:t> </a:t>
            </a:r>
            <a:r>
              <a:rPr lang="en-GB" dirty="0" err="1" smtClean="0"/>
              <a:t>zajednički</a:t>
            </a:r>
            <a:r>
              <a:rPr lang="en-GB" dirty="0" smtClean="0"/>
              <a:t> </a:t>
            </a:r>
            <a:r>
              <a:rPr lang="en-GB" dirty="0" err="1" smtClean="0"/>
              <a:t>doprinose</a:t>
            </a:r>
            <a:r>
              <a:rPr lang="en-GB" dirty="0" smtClean="0"/>
              <a:t> </a:t>
            </a:r>
            <a:r>
              <a:rPr lang="en-GB" dirty="0" err="1" smtClean="0"/>
              <a:t>društvena</a:t>
            </a:r>
            <a:r>
              <a:rPr lang="en-GB" dirty="0" smtClean="0"/>
              <a:t> </a:t>
            </a:r>
            <a:r>
              <a:rPr lang="en-GB" dirty="0" err="1" smtClean="0"/>
              <a:t>oèekivanja</a:t>
            </a:r>
            <a:r>
              <a:rPr lang="en-GB" dirty="0" smtClean="0"/>
              <a:t> </a:t>
            </a:r>
            <a:r>
              <a:rPr lang="en-GB" dirty="0" err="1" smtClean="0"/>
              <a:t>i</a:t>
            </a:r>
            <a:r>
              <a:rPr lang="en-GB" dirty="0" smtClean="0"/>
              <a:t> </a:t>
            </a:r>
            <a:r>
              <a:rPr lang="en-GB" dirty="0" err="1" smtClean="0"/>
              <a:t>individualne</a:t>
            </a:r>
            <a:r>
              <a:rPr lang="en-GB" dirty="0" smtClean="0"/>
              <a:t> </a:t>
            </a:r>
            <a:r>
              <a:rPr lang="en-GB" dirty="0" err="1" smtClean="0"/>
              <a:t>sposobnosti</a:t>
            </a:r>
            <a:r>
              <a:rPr lang="en-GB" dirty="0" smtClean="0"/>
              <a:t>“..... </a:t>
            </a:r>
            <a:r>
              <a:rPr lang="en-GB" b="1" dirty="0" smtClean="0"/>
              <a:t>„</a:t>
            </a:r>
            <a:r>
              <a:rPr lang="en-GB" b="1" dirty="0" err="1" smtClean="0"/>
              <a:t>talenat</a:t>
            </a:r>
            <a:r>
              <a:rPr lang="en-GB" b="1" dirty="0" smtClean="0"/>
              <a:t> je</a:t>
            </a:r>
          </a:p>
          <a:p>
            <a:pPr>
              <a:buNone/>
            </a:pPr>
            <a:r>
              <a:rPr lang="en-GB" b="1" dirty="0" smtClean="0"/>
              <a:t>	</a:t>
            </a:r>
            <a:r>
              <a:rPr lang="en-GB" b="1" dirty="0" err="1" smtClean="0"/>
              <a:t>najbolje</a:t>
            </a:r>
            <a:r>
              <a:rPr lang="en-GB" b="1" dirty="0" smtClean="0"/>
              <a:t> </a:t>
            </a:r>
            <a:r>
              <a:rPr lang="en-GB" b="1" dirty="0" err="1" smtClean="0"/>
              <a:t>posmatrati</a:t>
            </a:r>
            <a:r>
              <a:rPr lang="en-GB" b="1" dirty="0" smtClean="0"/>
              <a:t> </a:t>
            </a:r>
            <a:r>
              <a:rPr lang="en-GB" b="1" dirty="0" err="1" smtClean="0"/>
              <a:t>kao</a:t>
            </a:r>
            <a:r>
              <a:rPr lang="en-GB" b="1" dirty="0" smtClean="0"/>
              <a:t> </a:t>
            </a:r>
            <a:r>
              <a:rPr lang="en-GB" b="1" dirty="0" err="1" smtClean="0"/>
              <a:t>razvojni</a:t>
            </a:r>
            <a:r>
              <a:rPr lang="en-GB" b="1" dirty="0" smtClean="0"/>
              <a:t> </a:t>
            </a:r>
            <a:r>
              <a:rPr lang="en-GB" b="1" dirty="0" err="1" smtClean="0"/>
              <a:t>fenomen</a:t>
            </a:r>
            <a:r>
              <a:rPr lang="en-GB" dirty="0" smtClean="0"/>
              <a:t>,</a:t>
            </a:r>
          </a:p>
          <a:p>
            <a:pPr>
              <a:buNone/>
            </a:pPr>
            <a:r>
              <a:rPr lang="en-GB" dirty="0" err="1" smtClean="0"/>
              <a:t>Tvorac</a:t>
            </a:r>
            <a:r>
              <a:rPr lang="en-GB" dirty="0" smtClean="0"/>
              <a:t> </a:t>
            </a:r>
            <a:r>
              <a:rPr lang="en-GB" dirty="0" err="1" smtClean="0"/>
              <a:t>pojma</a:t>
            </a:r>
            <a:r>
              <a:rPr lang="en-GB" dirty="0" smtClean="0"/>
              <a:t> FLOW</a:t>
            </a:r>
            <a:endParaRPr lang="en-GB"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ru-RU" dirty="0" smtClean="0"/>
              <a:t>(Feldman) види IQ као ограничавајући појам за даровитост. По њему, даровитост има много облика који не зависе један од другог (Исто, 2003: 17). </a:t>
            </a:r>
            <a:endParaRPr lang="en-GB"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DMGT- Gagne</a:t>
            </a:r>
            <a:endParaRPr lang="en-GB" dirty="0"/>
          </a:p>
        </p:txBody>
      </p:sp>
      <p:sp>
        <p:nvSpPr>
          <p:cNvPr id="3" name="Content Placeholder 2"/>
          <p:cNvSpPr>
            <a:spLocks noGrp="1"/>
          </p:cNvSpPr>
          <p:nvPr>
            <p:ph idx="1"/>
          </p:nvPr>
        </p:nvSpPr>
        <p:spPr/>
        <p:txBody>
          <a:bodyPr/>
          <a:lstStyle/>
          <a:p>
            <a:r>
              <a:rPr lang="en-GB" dirty="0" smtClean="0">
                <a:hlinkClick r:id="rId2"/>
              </a:rPr>
              <a:t>https://www.youtube.com/watch?v=3q63-S1b1dE</a:t>
            </a:r>
            <a:endParaRPr lang="en-GB" dirty="0" smtClean="0"/>
          </a:p>
          <a:p>
            <a:endParaRPr lang="en-GB"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Sternberg &amp; Zhang, 1995</a:t>
            </a:r>
            <a:br>
              <a:rPr lang="en-GB" dirty="0" smtClean="0"/>
            </a:br>
            <a:r>
              <a:rPr lang="en-GB" dirty="0" err="1" smtClean="0"/>
              <a:t>pentagonalna</a:t>
            </a:r>
            <a:r>
              <a:rPr lang="en-GB" dirty="0" smtClean="0"/>
              <a:t> </a:t>
            </a:r>
            <a:r>
              <a:rPr lang="en-GB" dirty="0" err="1" smtClean="0"/>
              <a:t>teorija</a:t>
            </a:r>
            <a:r>
              <a:rPr lang="en-GB" dirty="0" smtClean="0"/>
              <a:t>- </a:t>
            </a:r>
            <a:r>
              <a:rPr lang="en-GB" dirty="0" err="1" smtClean="0"/>
              <a:t>implicitna</a:t>
            </a:r>
            <a:r>
              <a:rPr lang="en-GB" dirty="0" smtClean="0"/>
              <a:t> </a:t>
            </a:r>
            <a:r>
              <a:rPr lang="en-GB" dirty="0" err="1" smtClean="0"/>
              <a:t>teorija</a:t>
            </a:r>
            <a:endParaRPr lang="en-GB" dirty="0"/>
          </a:p>
        </p:txBody>
      </p:sp>
      <p:sp>
        <p:nvSpPr>
          <p:cNvPr id="3" name="Content Placeholder 2"/>
          <p:cNvSpPr>
            <a:spLocks noGrp="1"/>
          </p:cNvSpPr>
          <p:nvPr>
            <p:ph idx="1"/>
          </p:nvPr>
        </p:nvSpPr>
        <p:spPr/>
        <p:txBody>
          <a:bodyPr/>
          <a:lstStyle/>
          <a:p>
            <a:pPr>
              <a:buNone/>
            </a:pPr>
            <a:r>
              <a:rPr lang="en-GB" sz="1800" dirty="0" err="1" smtClean="0"/>
              <a:t>pokušaj</a:t>
            </a:r>
            <a:r>
              <a:rPr lang="en-GB" sz="1800" dirty="0" smtClean="0"/>
              <a:t> </a:t>
            </a:r>
            <a:r>
              <a:rPr lang="en-GB" sz="1800" dirty="0" err="1" smtClean="0"/>
              <a:t>da</a:t>
            </a:r>
            <a:r>
              <a:rPr lang="en-GB" sz="1800" dirty="0" smtClean="0"/>
              <a:t> se </a:t>
            </a:r>
            <a:r>
              <a:rPr lang="en-GB" sz="1800" dirty="0" err="1" smtClean="0"/>
              <a:t>sažmu</a:t>
            </a:r>
            <a:r>
              <a:rPr lang="en-GB" sz="1800" dirty="0" smtClean="0"/>
              <a:t> </a:t>
            </a:r>
            <a:r>
              <a:rPr lang="en-GB" sz="1800" dirty="0" err="1" smtClean="0"/>
              <a:t>i</a:t>
            </a:r>
            <a:r>
              <a:rPr lang="en-GB" sz="1800" dirty="0" smtClean="0"/>
              <a:t> </a:t>
            </a:r>
            <a:r>
              <a:rPr lang="en-GB" sz="1800" dirty="0" err="1" smtClean="0"/>
              <a:t>sistematizuju</a:t>
            </a:r>
            <a:r>
              <a:rPr lang="en-GB" sz="1800" dirty="0" smtClean="0"/>
              <a:t> </a:t>
            </a:r>
            <a:r>
              <a:rPr lang="en-GB" sz="1800" dirty="0" err="1" smtClean="0"/>
              <a:t>laička</a:t>
            </a:r>
            <a:r>
              <a:rPr lang="en-GB" sz="1800" dirty="0" smtClean="0"/>
              <a:t>, </a:t>
            </a:r>
            <a:r>
              <a:rPr lang="en-GB" sz="1800" dirty="0" err="1" smtClean="0"/>
              <a:t>intuitivna</a:t>
            </a:r>
            <a:r>
              <a:rPr lang="en-GB" sz="1800" dirty="0" smtClean="0"/>
              <a:t> </a:t>
            </a:r>
            <a:r>
              <a:rPr lang="en-GB" sz="1800" dirty="0" err="1" smtClean="0"/>
              <a:t>shvatanja</a:t>
            </a:r>
            <a:r>
              <a:rPr lang="en-GB" sz="1800" dirty="0" smtClean="0"/>
              <a:t> o tome </a:t>
            </a:r>
            <a:r>
              <a:rPr lang="en-GB" sz="1800" dirty="0" err="1" smtClean="0"/>
              <a:t>šta</a:t>
            </a:r>
            <a:r>
              <a:rPr lang="en-GB" sz="1800" dirty="0" smtClean="0"/>
              <a:t> </a:t>
            </a:r>
            <a:r>
              <a:rPr lang="en-GB" sz="1800" dirty="0" err="1" smtClean="0"/>
              <a:t>čini</a:t>
            </a:r>
            <a:r>
              <a:rPr lang="en-GB" sz="1800" dirty="0" smtClean="0"/>
              <a:t> </a:t>
            </a:r>
            <a:r>
              <a:rPr lang="en-GB" sz="1800" dirty="0" err="1" smtClean="0"/>
              <a:t>darovitu</a:t>
            </a:r>
            <a:r>
              <a:rPr lang="en-GB" sz="1800" dirty="0" smtClean="0"/>
              <a:t> </a:t>
            </a:r>
            <a:r>
              <a:rPr lang="en-GB" sz="1800" dirty="0" err="1" smtClean="0"/>
              <a:t>osobu</a:t>
            </a:r>
            <a:endParaRPr lang="en-GB" sz="1800" dirty="0" smtClean="0"/>
          </a:p>
          <a:p>
            <a:endParaRPr lang="en-GB" dirty="0"/>
          </a:p>
        </p:txBody>
      </p:sp>
      <p:pic>
        <p:nvPicPr>
          <p:cNvPr id="4" name="Picture 3"/>
          <p:cNvPicPr/>
          <p:nvPr/>
        </p:nvPicPr>
        <p:blipFill>
          <a:blip r:embed="rId2" cstate="print"/>
          <a:srcRect l="8955" t="38136" r="62419" b="16737"/>
          <a:stretch>
            <a:fillRect/>
          </a:stretch>
        </p:blipFill>
        <p:spPr bwMode="auto">
          <a:xfrm>
            <a:off x="683568" y="2204864"/>
            <a:ext cx="7632848" cy="4653136"/>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Talenat</a:t>
            </a:r>
            <a:r>
              <a:rPr lang="en-GB" dirty="0" smtClean="0"/>
              <a:t>/</a:t>
            </a:r>
            <a:r>
              <a:rPr lang="en-GB" dirty="0" err="1" smtClean="0"/>
              <a:t>darovitost</a:t>
            </a:r>
            <a:endParaRPr lang="en-GB" dirty="0"/>
          </a:p>
        </p:txBody>
      </p:sp>
      <p:sp>
        <p:nvSpPr>
          <p:cNvPr id="3" name="Content Placeholder 2"/>
          <p:cNvSpPr>
            <a:spLocks noGrp="1"/>
          </p:cNvSpPr>
          <p:nvPr>
            <p:ph idx="1"/>
          </p:nvPr>
        </p:nvSpPr>
        <p:spPr/>
        <p:txBody>
          <a:bodyPr>
            <a:normAutofit fontScale="92500" lnSpcReduction="10000"/>
          </a:bodyPr>
          <a:lstStyle/>
          <a:p>
            <a:r>
              <a:rPr lang="ru-RU" dirty="0" smtClean="0"/>
              <a:t>Мејкинтур истиче да је таленат „достигнуће у било којој области перформансе који поставља ученика на много вишем нивоу него што би се могло очекивати“ </a:t>
            </a:r>
            <a:r>
              <a:rPr lang="en-GB" sz="1700" dirty="0" smtClean="0"/>
              <a:t>(M</a:t>
            </a:r>
            <a:r>
              <a:rPr lang="ru-RU" sz="1700" dirty="0" smtClean="0"/>
              <a:t>acintyre, 2008: 14). </a:t>
            </a:r>
            <a:endParaRPr lang="en-GB" sz="1700" dirty="0" smtClean="0"/>
          </a:p>
          <a:p>
            <a:r>
              <a:rPr lang="ru-RU" dirty="0" smtClean="0"/>
              <a:t>Деца могу бити и даровита и талентована, али могу бити и даровита без талента и обрнуто. Дабровски (Dabrowski) тврди да је потенцијал за даровитост наследан, али истиче социјалну улогу као битан фактор за појаву и одржање даровитости </a:t>
            </a:r>
            <a:r>
              <a:rPr lang="ru-RU" sz="1900" dirty="0" smtClean="0"/>
              <a:t>(Tiller, 2002; Velb, 1988). </a:t>
            </a:r>
            <a:endParaRPr lang="en-GB" sz="19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IQ </a:t>
            </a:r>
            <a:r>
              <a:rPr lang="en-GB" dirty="0" err="1" smtClean="0"/>
              <a:t>ili</a:t>
            </a:r>
            <a:r>
              <a:rPr lang="en-GB" dirty="0" smtClean="0"/>
              <a:t> </a:t>
            </a:r>
            <a:r>
              <a:rPr lang="en-GB" dirty="0" err="1" smtClean="0"/>
              <a:t>vanintelektualni</a:t>
            </a:r>
            <a:r>
              <a:rPr lang="en-GB" dirty="0" smtClean="0"/>
              <a:t> </a:t>
            </a:r>
            <a:r>
              <a:rPr lang="en-GB" dirty="0" err="1" smtClean="0"/>
              <a:t>faktori</a:t>
            </a:r>
            <a:endParaRPr lang="en-GB" dirty="0"/>
          </a:p>
        </p:txBody>
      </p:sp>
      <p:sp>
        <p:nvSpPr>
          <p:cNvPr id="3" name="Content Placeholder 2"/>
          <p:cNvSpPr>
            <a:spLocks noGrp="1"/>
          </p:cNvSpPr>
          <p:nvPr>
            <p:ph idx="1"/>
          </p:nvPr>
        </p:nvSpPr>
        <p:spPr/>
        <p:txBody>
          <a:bodyPr/>
          <a:lstStyle/>
          <a:p>
            <a:r>
              <a:rPr lang="ru-RU" dirty="0" smtClean="0"/>
              <a:t>Док је IQ важио з</a:t>
            </a:r>
            <a:r>
              <a:rPr lang="en-GB" dirty="0" smtClean="0"/>
              <a:t>a</a:t>
            </a:r>
            <a:r>
              <a:rPr lang="ru-RU" dirty="0" smtClean="0"/>
              <a:t> показатељ даровитости, само је 3-5% популације било</a:t>
            </a:r>
            <a:r>
              <a:rPr lang="en-GB" dirty="0" smtClean="0"/>
              <a:t> </a:t>
            </a:r>
            <a:r>
              <a:rPr lang="ru-RU" dirty="0" smtClean="0"/>
              <a:t>евидентирано као даровито, те су тако проблеми са конвенционалним тестовима интелигенције и методама за идентификацију довели до тога да велики број даровитих буде изостављен приликом идентификовања даровитости </a:t>
            </a:r>
            <a:r>
              <a:rPr lang="ru-RU" sz="1600" dirty="0" smtClean="0"/>
              <a:t>(Maithrey, Basu, Jayan, Chandra &amp; Kurrup, 2013). </a:t>
            </a:r>
            <a:endParaRPr lang="en-GB"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20000"/>
          </a:bodyPr>
          <a:lstStyle/>
          <a:p>
            <a:r>
              <a:rPr lang="ru-RU" dirty="0" smtClean="0"/>
              <a:t>Теорије о даровитима пружају истраживачима и практичарима ослонац и основу приликом рада са даровитима </a:t>
            </a:r>
            <a:endParaRPr lang="en-GB" dirty="0" smtClean="0"/>
          </a:p>
          <a:p>
            <a:r>
              <a:rPr lang="sr-Cyrl-RS" dirty="0" smtClean="0"/>
              <a:t>Стернберг и Дејвидсон (</a:t>
            </a:r>
            <a:r>
              <a:rPr lang="en-GB" dirty="0" smtClean="0"/>
              <a:t>Sternberg &amp; Davidson 1986, </a:t>
            </a:r>
            <a:r>
              <a:rPr lang="sr-Cyrl-RS" dirty="0" smtClean="0"/>
              <a:t>према: </a:t>
            </a:r>
            <a:r>
              <a:rPr lang="en-GB" dirty="0" smtClean="0"/>
              <a:t>Valdes, 2003) </a:t>
            </a:r>
            <a:r>
              <a:rPr lang="sr-Cyrl-RS" dirty="0" smtClean="0"/>
              <a:t>деле концепције о даровитости на </a:t>
            </a:r>
            <a:r>
              <a:rPr lang="sr-Cyrl-RS" u="sng" dirty="0" smtClean="0"/>
              <a:t>имплицитне и експлицитне</a:t>
            </a:r>
            <a:r>
              <a:rPr lang="sr-Cyrl-RS" dirty="0" smtClean="0"/>
              <a:t>. </a:t>
            </a:r>
            <a:endParaRPr lang="sr-Latn-RS" dirty="0" smtClean="0"/>
          </a:p>
          <a:p>
            <a:r>
              <a:rPr lang="sr-Cyrl-RS" dirty="0" smtClean="0"/>
              <a:t>Имплицитне теорије зависе од личних схватања и процена и до њих може доћи и лаик. </a:t>
            </a:r>
            <a:endParaRPr lang="sr-Latn-RS" dirty="0" smtClean="0"/>
          </a:p>
          <a:p>
            <a:r>
              <a:rPr lang="sr-Cyrl-RS" dirty="0" smtClean="0"/>
              <a:t>Експлицитне теорије </a:t>
            </a:r>
            <a:r>
              <a:rPr lang="sr-Latn-RS" dirty="0" smtClean="0"/>
              <a:t>- </a:t>
            </a:r>
            <a:r>
              <a:rPr lang="sr-Cyrl-RS" dirty="0" smtClean="0"/>
              <a:t>даровитост се тестира емпиријским путем </a:t>
            </a:r>
            <a:endParaRPr lang="en-GB"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10000"/>
          </a:bodyPr>
          <a:lstStyle/>
          <a:p>
            <a:r>
              <a:rPr lang="sr-Latn-RS" dirty="0" smtClean="0"/>
              <a:t>Ček liste</a:t>
            </a:r>
            <a:r>
              <a:rPr lang="ru-RU" dirty="0" smtClean="0"/>
              <a:t> </a:t>
            </a:r>
            <a:r>
              <a:rPr lang="sr-Latn-RS" dirty="0" smtClean="0"/>
              <a:t> su korisne za utvrđivanje nekih karakteristika darovitih ali u određenom okruženju i za određeni period. Njihov nedostatak je subjektivnost procene i neformalnost</a:t>
            </a:r>
            <a:r>
              <a:rPr lang="ru-RU" dirty="0" smtClean="0"/>
              <a:t> </a:t>
            </a:r>
            <a:r>
              <a:rPr lang="ru-RU" sz="1700" dirty="0" smtClean="0"/>
              <a:t>(Herrman &amp; Nevo, 2011). </a:t>
            </a:r>
            <a:endParaRPr lang="sr-Latn-RS" sz="1700" dirty="0" smtClean="0"/>
          </a:p>
          <a:p>
            <a:r>
              <a:rPr lang="en-GB" dirty="0" smtClean="0"/>
              <a:t>K</a:t>
            </a:r>
            <a:r>
              <a:rPr lang="sr-Latn-RS" dirty="0" smtClean="0"/>
              <a:t>ombinacija utvrđivanja genetskih i sredinskih faktora pomaže boljem razumevanju i prepoznavanju faktora od značaja. Prepoznavanje višestrukih Gardn</a:t>
            </a:r>
            <a:r>
              <a:rPr lang="en-GB" dirty="0" smtClean="0"/>
              <a:t>e</a:t>
            </a:r>
            <a:r>
              <a:rPr lang="sr-Latn-RS" dirty="0" smtClean="0"/>
              <a:t>rovih inteligencija takođe je od koristi.</a:t>
            </a:r>
            <a:endParaRPr lang="en-GB" dirty="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Карактеристике даровитих </a:t>
            </a:r>
            <a:endParaRPr lang="en-GB" dirty="0"/>
          </a:p>
        </p:txBody>
      </p:sp>
      <p:sp>
        <p:nvSpPr>
          <p:cNvPr id="3" name="Content Placeholder 2"/>
          <p:cNvSpPr>
            <a:spLocks noGrp="1"/>
          </p:cNvSpPr>
          <p:nvPr>
            <p:ph idx="1"/>
          </p:nvPr>
        </p:nvSpPr>
        <p:spPr/>
        <p:txBody>
          <a:bodyPr>
            <a:normAutofit fontScale="92500" lnSpcReduction="10000"/>
          </a:bodyPr>
          <a:lstStyle/>
          <a:p>
            <a:r>
              <a:rPr lang="ru-RU" dirty="0" smtClean="0"/>
              <a:t>постоји </a:t>
            </a:r>
            <a:r>
              <a:rPr lang="ru-RU" u="sng" dirty="0" smtClean="0"/>
              <a:t>општа даровитост </a:t>
            </a:r>
            <a:r>
              <a:rPr lang="ru-RU" dirty="0" smtClean="0"/>
              <a:t>која се изражава у широком спектру активности и </a:t>
            </a:r>
            <a:r>
              <a:rPr lang="ru-RU" u="sng" dirty="0" smtClean="0"/>
              <a:t>посебна даровитост </a:t>
            </a:r>
            <a:r>
              <a:rPr lang="ru-RU" dirty="0" smtClean="0"/>
              <a:t>која се манифестује у ужем опсегу, одређеном домену</a:t>
            </a:r>
            <a:endParaRPr lang="en-GB" dirty="0" smtClean="0"/>
          </a:p>
          <a:p>
            <a:r>
              <a:rPr lang="ru-RU" dirty="0" smtClean="0"/>
              <a:t>позитиван став према високим достигнућима, креативност, продуктивност и лидерство, уживање у изазовима, уживање у иновацијама, инвентивност, поседовање јаке тенденције за учењем, развијањем и богаћењем своје личности </a:t>
            </a:r>
            <a:r>
              <a:rPr lang="ru-RU" sz="2600" dirty="0" smtClean="0"/>
              <a:t>(David, 2011</a:t>
            </a:r>
            <a:r>
              <a:rPr lang="ru-RU" dirty="0" smtClean="0"/>
              <a:t>). </a:t>
            </a:r>
            <a:endParaRPr lang="sr-Latn-RS" dirty="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dirty="0" smtClean="0"/>
              <a:t>U </a:t>
            </a:r>
            <a:r>
              <a:rPr lang="en-GB" dirty="0" err="1" smtClean="0"/>
              <a:t>razvrstavanju</a:t>
            </a:r>
            <a:r>
              <a:rPr lang="en-GB" dirty="0" smtClean="0"/>
              <a:t> </a:t>
            </a:r>
            <a:r>
              <a:rPr lang="en-GB" dirty="0" err="1" smtClean="0"/>
              <a:t>teorija</a:t>
            </a:r>
            <a:r>
              <a:rPr lang="en-GB" dirty="0" smtClean="0"/>
              <a:t> je </a:t>
            </a:r>
            <a:r>
              <a:rPr lang="en-GB" dirty="0" err="1" smtClean="0"/>
              <a:t>svojevrstan</a:t>
            </a:r>
            <a:r>
              <a:rPr lang="en-GB" dirty="0" smtClean="0"/>
              <a:t> </a:t>
            </a:r>
            <a:r>
              <a:rPr lang="en-GB" dirty="0" err="1" smtClean="0"/>
              <a:t>paradoks</a:t>
            </a:r>
            <a:r>
              <a:rPr lang="en-GB" dirty="0" smtClean="0"/>
              <a:t>: </a:t>
            </a:r>
            <a:r>
              <a:rPr lang="en-GB" dirty="0" err="1" smtClean="0"/>
              <a:t>takozvani</a:t>
            </a:r>
            <a:r>
              <a:rPr lang="en-GB" dirty="0" smtClean="0"/>
              <a:t> </a:t>
            </a:r>
            <a:r>
              <a:rPr lang="en-GB" dirty="0" err="1" smtClean="0"/>
              <a:t>implicitni</a:t>
            </a:r>
            <a:r>
              <a:rPr lang="en-GB" dirty="0" smtClean="0"/>
              <a:t> </a:t>
            </a:r>
            <a:r>
              <a:rPr lang="en-GB" dirty="0" err="1" smtClean="0"/>
              <a:t>pristupi</a:t>
            </a:r>
            <a:r>
              <a:rPr lang="en-GB" dirty="0" smtClean="0"/>
              <a:t> </a:t>
            </a:r>
            <a:r>
              <a:rPr lang="pl-PL" dirty="0" smtClean="0"/>
              <a:t>– usmereni više na pojam nego na fenomen – nude </a:t>
            </a:r>
            <a:r>
              <a:rPr lang="pl-PL" i="1" dirty="0" smtClean="0"/>
              <a:t>eksplicitna rešenja za</a:t>
            </a:r>
            <a:r>
              <a:rPr lang="en-GB" i="1" dirty="0" smtClean="0"/>
              <a:t> </a:t>
            </a:r>
            <a:r>
              <a:rPr lang="en-GB" dirty="0" smtClean="0"/>
              <a:t>problem </a:t>
            </a:r>
            <a:r>
              <a:rPr lang="en-GB" dirty="0" err="1" smtClean="0"/>
              <a:t>konceptualizacije</a:t>
            </a:r>
            <a:r>
              <a:rPr lang="en-GB" dirty="0" smtClean="0"/>
              <a:t> </a:t>
            </a:r>
            <a:r>
              <a:rPr lang="en-GB" dirty="0" err="1" smtClean="0"/>
              <a:t>darovitosti</a:t>
            </a:r>
            <a:r>
              <a:rPr lang="en-GB" dirty="0" smtClean="0"/>
              <a:t>, </a:t>
            </a:r>
            <a:r>
              <a:rPr lang="en-GB" dirty="0" err="1" smtClean="0"/>
              <a:t>dok</a:t>
            </a:r>
            <a:r>
              <a:rPr lang="en-GB" dirty="0" smtClean="0"/>
              <a:t> </a:t>
            </a:r>
            <a:r>
              <a:rPr lang="en-GB" dirty="0" err="1" smtClean="0"/>
              <a:t>takozvani</a:t>
            </a:r>
            <a:r>
              <a:rPr lang="en-GB" dirty="0" smtClean="0"/>
              <a:t> </a:t>
            </a:r>
            <a:r>
              <a:rPr lang="en-GB" dirty="0" err="1" smtClean="0"/>
              <a:t>eksplicitni</a:t>
            </a:r>
            <a:r>
              <a:rPr lang="en-GB" dirty="0" smtClean="0"/>
              <a:t> </a:t>
            </a:r>
            <a:r>
              <a:rPr lang="en-GB" dirty="0" err="1" smtClean="0"/>
              <a:t>pristupi</a:t>
            </a:r>
            <a:r>
              <a:rPr lang="en-GB" dirty="0" smtClean="0"/>
              <a:t> – </a:t>
            </a:r>
            <a:r>
              <a:rPr lang="en-GB" dirty="0" err="1" smtClean="0"/>
              <a:t>zainteresovani</a:t>
            </a:r>
            <a:r>
              <a:rPr lang="en-GB" dirty="0" smtClean="0"/>
              <a:t> </a:t>
            </a:r>
            <a:r>
              <a:rPr lang="pl-PL" dirty="0" smtClean="0"/>
              <a:t>ne toliko za pojam, koliko za fenomen – </a:t>
            </a:r>
            <a:r>
              <a:rPr lang="en-GB" dirty="0" smtClean="0"/>
              <a:t> o</a:t>
            </a:r>
            <a:r>
              <a:rPr lang="pl-PL" dirty="0" smtClean="0"/>
              <a:t>peracionalizuju darovitost</a:t>
            </a:r>
            <a:r>
              <a:rPr lang="en-GB" dirty="0" smtClean="0"/>
              <a:t> </a:t>
            </a:r>
            <a:r>
              <a:rPr lang="pl-PL" dirty="0" smtClean="0"/>
              <a:t>na osnovu neke koncepcije koja u stvari o</a:t>
            </a:r>
            <a:r>
              <a:rPr lang="en-GB" dirty="0" err="1" smtClean="0"/>
              <a:t>staje</a:t>
            </a:r>
            <a:r>
              <a:rPr lang="en-GB" dirty="0" smtClean="0"/>
              <a:t> </a:t>
            </a:r>
            <a:r>
              <a:rPr lang="en-GB" dirty="0" err="1" smtClean="0"/>
              <a:t>implicitna</a:t>
            </a:r>
            <a:r>
              <a:rPr lang="en-GB" dirty="0" smtClean="0"/>
              <a:t>....</a:t>
            </a:r>
            <a:endParaRPr lang="en-GB"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a:t>
            </a:r>
            <a:r>
              <a:rPr lang="sr-Latn-RS" dirty="0" smtClean="0"/>
              <a:t>d starih ka novim shvatanjima</a:t>
            </a:r>
            <a:endParaRPr lang="en-GB" dirty="0"/>
          </a:p>
        </p:txBody>
      </p:sp>
      <p:sp>
        <p:nvSpPr>
          <p:cNvPr id="3" name="Content Placeholder 2"/>
          <p:cNvSpPr>
            <a:spLocks noGrp="1"/>
          </p:cNvSpPr>
          <p:nvPr>
            <p:ph idx="1"/>
          </p:nvPr>
        </p:nvSpPr>
        <p:spPr/>
        <p:txBody>
          <a:bodyPr>
            <a:normAutofit fontScale="77500" lnSpcReduction="20000"/>
          </a:bodyPr>
          <a:lstStyle/>
          <a:p>
            <a:r>
              <a:rPr lang="en-GB" b="1" dirty="0" err="1" smtClean="0"/>
              <a:t>darovitost</a:t>
            </a:r>
            <a:r>
              <a:rPr lang="en-GB" b="1" dirty="0" smtClean="0"/>
              <a:t> </a:t>
            </a:r>
            <a:r>
              <a:rPr lang="en-GB" b="1" dirty="0" err="1" smtClean="0"/>
              <a:t>kao</a:t>
            </a:r>
            <a:r>
              <a:rPr lang="en-GB" b="1" dirty="0" smtClean="0"/>
              <a:t> </a:t>
            </a:r>
            <a:r>
              <a:rPr lang="en-GB" b="1" dirty="0" err="1" smtClean="0"/>
              <a:t>datost</a:t>
            </a:r>
            <a:r>
              <a:rPr lang="en-GB" b="1" dirty="0" smtClean="0"/>
              <a:t> – </a:t>
            </a:r>
            <a:r>
              <a:rPr lang="en-GB" b="1" dirty="0" err="1" smtClean="0"/>
              <a:t>nešto</a:t>
            </a:r>
            <a:r>
              <a:rPr lang="en-GB" b="1" dirty="0" smtClean="0"/>
              <a:t> </a:t>
            </a:r>
            <a:r>
              <a:rPr lang="en-GB" b="1" dirty="0" err="1" smtClean="0"/>
              <a:t>što</a:t>
            </a:r>
            <a:r>
              <a:rPr lang="en-GB" b="1" dirty="0" smtClean="0"/>
              <a:t> se </a:t>
            </a:r>
            <a:r>
              <a:rPr lang="en-GB" b="1" dirty="0" err="1" smtClean="0"/>
              <a:t>razvija</a:t>
            </a:r>
            <a:r>
              <a:rPr lang="en-GB" b="1" dirty="0" smtClean="0"/>
              <a:t> </a:t>
            </a:r>
            <a:r>
              <a:rPr lang="en-GB" b="1" dirty="0" err="1" smtClean="0"/>
              <a:t>uz</a:t>
            </a:r>
            <a:r>
              <a:rPr lang="en-GB" b="1" dirty="0" smtClean="0"/>
              <a:t> </a:t>
            </a:r>
            <a:r>
              <a:rPr lang="en-GB" b="1" dirty="0" err="1" smtClean="0"/>
              <a:t>podršku</a:t>
            </a:r>
            <a:r>
              <a:rPr lang="en-GB" b="1" dirty="0" smtClean="0"/>
              <a:t> </a:t>
            </a:r>
            <a:r>
              <a:rPr lang="en-GB" b="1" dirty="0" err="1" smtClean="0"/>
              <a:t>sredine</a:t>
            </a:r>
            <a:r>
              <a:rPr lang="en-GB" b="1" dirty="0" smtClean="0"/>
              <a:t>?</a:t>
            </a:r>
          </a:p>
          <a:p>
            <a:r>
              <a:rPr lang="pl-PL" b="1" dirty="0" smtClean="0"/>
              <a:t>darovitost kao jedna opšta intelektualna sposobnost – darovitos</a:t>
            </a:r>
            <a:r>
              <a:rPr lang="en-GB" b="1" dirty="0" smtClean="0"/>
              <a:t>t u </a:t>
            </a:r>
            <a:r>
              <a:rPr lang="en-GB" b="1" dirty="0" err="1" smtClean="0"/>
              <a:t>različitim</a:t>
            </a:r>
            <a:r>
              <a:rPr lang="en-GB" b="1" dirty="0" smtClean="0"/>
              <a:t> </a:t>
            </a:r>
            <a:r>
              <a:rPr lang="en-GB" b="1" dirty="0" err="1" smtClean="0"/>
              <a:t>domenima</a:t>
            </a:r>
            <a:r>
              <a:rPr lang="en-GB" b="1" dirty="0" smtClean="0"/>
              <a:t>?</a:t>
            </a:r>
          </a:p>
          <a:p>
            <a:r>
              <a:rPr lang="en-GB" b="1" dirty="0" err="1" smtClean="0"/>
              <a:t>darovitost</a:t>
            </a:r>
            <a:r>
              <a:rPr lang="en-GB" b="1" dirty="0" smtClean="0"/>
              <a:t> </a:t>
            </a:r>
            <a:r>
              <a:rPr lang="en-GB" b="1" dirty="0" err="1" smtClean="0"/>
              <a:t>kao</a:t>
            </a:r>
            <a:r>
              <a:rPr lang="en-GB" b="1" dirty="0" smtClean="0"/>
              <a:t> </a:t>
            </a:r>
            <a:r>
              <a:rPr lang="en-GB" b="1" dirty="0" err="1" smtClean="0"/>
              <a:t>visoka</a:t>
            </a:r>
            <a:r>
              <a:rPr lang="en-GB" b="1" dirty="0" smtClean="0"/>
              <a:t> </a:t>
            </a:r>
            <a:r>
              <a:rPr lang="en-GB" b="1" dirty="0" err="1" smtClean="0"/>
              <a:t>sposobnost</a:t>
            </a:r>
            <a:r>
              <a:rPr lang="en-GB" b="1" dirty="0" smtClean="0"/>
              <a:t> –  </a:t>
            </a:r>
            <a:r>
              <a:rPr lang="en-GB" b="1" dirty="0" err="1" smtClean="0"/>
              <a:t>psihološka</a:t>
            </a:r>
            <a:r>
              <a:rPr lang="en-GB" b="1" dirty="0" smtClean="0"/>
              <a:t> </a:t>
            </a:r>
            <a:r>
              <a:rPr lang="pl-PL" b="1" dirty="0" smtClean="0"/>
              <a:t>predispozicija (sposobnosti i vanintelektualnih faktora) za visoko</a:t>
            </a:r>
            <a:r>
              <a:rPr lang="en-GB" b="1" dirty="0" smtClean="0"/>
              <a:t> </a:t>
            </a:r>
            <a:r>
              <a:rPr lang="en-GB" b="1" dirty="0" err="1" smtClean="0"/>
              <a:t>postignuće</a:t>
            </a:r>
            <a:r>
              <a:rPr lang="en-GB" b="1" dirty="0" smtClean="0"/>
              <a:t>?</a:t>
            </a:r>
          </a:p>
          <a:p>
            <a:r>
              <a:rPr lang="en-GB" b="1" dirty="0" err="1" smtClean="0"/>
              <a:t>darovitost</a:t>
            </a:r>
            <a:r>
              <a:rPr lang="en-GB" b="1" dirty="0" smtClean="0"/>
              <a:t> </a:t>
            </a:r>
            <a:r>
              <a:rPr lang="en-GB" b="1" dirty="0" err="1" smtClean="0"/>
              <a:t>kao</a:t>
            </a:r>
            <a:r>
              <a:rPr lang="en-GB" b="1" dirty="0" smtClean="0"/>
              <a:t> </a:t>
            </a:r>
            <a:r>
              <a:rPr lang="en-GB" b="1" dirty="0" err="1" smtClean="0"/>
              <a:t>svojstvo</a:t>
            </a:r>
            <a:r>
              <a:rPr lang="en-GB" b="1" dirty="0" smtClean="0"/>
              <a:t> </a:t>
            </a:r>
            <a:r>
              <a:rPr lang="en-GB" b="1" dirty="0" err="1" smtClean="0"/>
              <a:t>pojedinca</a:t>
            </a:r>
            <a:r>
              <a:rPr lang="en-GB" b="1" dirty="0" smtClean="0"/>
              <a:t> – </a:t>
            </a:r>
            <a:r>
              <a:rPr lang="en-GB" b="1" dirty="0" err="1" smtClean="0"/>
              <a:t>pojava</a:t>
            </a:r>
            <a:r>
              <a:rPr lang="en-GB" b="1" dirty="0" smtClean="0"/>
              <a:t> </a:t>
            </a:r>
            <a:r>
              <a:rPr lang="en-GB" b="1" dirty="0" err="1" smtClean="0"/>
              <a:t>koja</a:t>
            </a:r>
            <a:r>
              <a:rPr lang="en-GB" b="1" dirty="0" smtClean="0"/>
              <a:t> </a:t>
            </a:r>
            <a:r>
              <a:rPr lang="it-IT" b="1" dirty="0" smtClean="0"/>
              <a:t>izrasta iz interakcije individue i sredine</a:t>
            </a:r>
            <a:r>
              <a:rPr lang="sr-Latn-RS" b="1" dirty="0" smtClean="0"/>
              <a:t>?</a:t>
            </a:r>
          </a:p>
          <a:p>
            <a:r>
              <a:rPr lang="en-GB" b="1" dirty="0" err="1" smtClean="0"/>
              <a:t>darovitost</a:t>
            </a:r>
            <a:r>
              <a:rPr lang="en-GB" b="1" dirty="0" smtClean="0"/>
              <a:t> </a:t>
            </a:r>
            <a:r>
              <a:rPr lang="sr-Latn-RS" b="1" dirty="0" smtClean="0"/>
              <a:t>kao</a:t>
            </a:r>
            <a:r>
              <a:rPr lang="en-GB" b="1" dirty="0" smtClean="0"/>
              <a:t> </a:t>
            </a:r>
            <a:r>
              <a:rPr lang="en-GB" b="1" dirty="0" err="1" smtClean="0"/>
              <a:t>naprednost</a:t>
            </a:r>
            <a:r>
              <a:rPr lang="en-GB" b="1" dirty="0" smtClean="0"/>
              <a:t> </a:t>
            </a:r>
            <a:r>
              <a:rPr lang="en-GB" b="1" dirty="0" err="1" smtClean="0"/>
              <a:t>ili</a:t>
            </a:r>
            <a:r>
              <a:rPr lang="en-GB" b="1" dirty="0" smtClean="0"/>
              <a:t> </a:t>
            </a:r>
            <a:r>
              <a:rPr lang="en-GB" b="1" dirty="0" err="1" smtClean="0"/>
              <a:t>ekspertiz</a:t>
            </a:r>
            <a:r>
              <a:rPr lang="sr-Latn-RS" b="1" dirty="0" smtClean="0"/>
              <a:t>a</a:t>
            </a:r>
            <a:r>
              <a:rPr lang="en-GB" b="1" dirty="0" smtClean="0"/>
              <a:t> – </a:t>
            </a:r>
            <a:r>
              <a:rPr lang="en-GB" b="1" dirty="0" err="1" smtClean="0"/>
              <a:t>darovitost</a:t>
            </a:r>
            <a:r>
              <a:rPr lang="sr-Latn-RS" b="1" dirty="0" smtClean="0"/>
              <a:t> kao</a:t>
            </a:r>
            <a:r>
              <a:rPr lang="en-GB" b="1" dirty="0" smtClean="0"/>
              <a:t> </a:t>
            </a:r>
            <a:r>
              <a:rPr lang="en-GB" b="1" dirty="0" err="1" smtClean="0"/>
              <a:t>produktivnost</a:t>
            </a:r>
            <a:r>
              <a:rPr lang="en-GB" b="1" dirty="0" smtClean="0"/>
              <a:t> </a:t>
            </a:r>
            <a:r>
              <a:rPr lang="en-GB" b="1" dirty="0" err="1" smtClean="0"/>
              <a:t>i</a:t>
            </a:r>
            <a:r>
              <a:rPr lang="en-GB" b="1" dirty="0" smtClean="0"/>
              <a:t> </a:t>
            </a:r>
            <a:r>
              <a:rPr lang="en-GB" b="1" dirty="0" err="1" smtClean="0"/>
              <a:t>kreativnost</a:t>
            </a:r>
            <a:r>
              <a:rPr lang="sr-Latn-RS" b="1" dirty="0" smtClean="0"/>
              <a:t>?</a:t>
            </a:r>
          </a:p>
          <a:p>
            <a:r>
              <a:rPr lang="en-GB" b="1" dirty="0" err="1" smtClean="0"/>
              <a:t>visoko</a:t>
            </a:r>
            <a:r>
              <a:rPr lang="en-GB" b="1" dirty="0" smtClean="0"/>
              <a:t> </a:t>
            </a:r>
            <a:r>
              <a:rPr lang="en-GB" b="1" dirty="0" err="1" smtClean="0"/>
              <a:t>postignu</a:t>
            </a:r>
            <a:r>
              <a:rPr lang="sr-Latn-RS" b="1" dirty="0" smtClean="0"/>
              <a:t>ć</a:t>
            </a:r>
            <a:r>
              <a:rPr lang="en-GB" b="1" dirty="0" smtClean="0"/>
              <a:t>e </a:t>
            </a:r>
            <a:r>
              <a:rPr lang="en-GB" b="1" dirty="0" err="1" smtClean="0"/>
              <a:t>na</a:t>
            </a:r>
            <a:r>
              <a:rPr lang="en-GB" b="1" dirty="0" smtClean="0"/>
              <a:t> </a:t>
            </a:r>
            <a:r>
              <a:rPr lang="en-GB" b="1" dirty="0" err="1" smtClean="0"/>
              <a:t>testu</a:t>
            </a:r>
            <a:r>
              <a:rPr lang="en-GB" b="1" dirty="0" smtClean="0"/>
              <a:t> – </a:t>
            </a:r>
            <a:r>
              <a:rPr lang="en-GB" b="1" dirty="0" err="1" smtClean="0"/>
              <a:t>visoko</a:t>
            </a:r>
            <a:r>
              <a:rPr lang="en-GB" b="1" dirty="0" smtClean="0"/>
              <a:t> </a:t>
            </a:r>
            <a:r>
              <a:rPr lang="en-GB" b="1" dirty="0" err="1" smtClean="0"/>
              <a:t>postignu</a:t>
            </a:r>
            <a:r>
              <a:rPr lang="sr-Latn-RS" b="1" dirty="0" smtClean="0"/>
              <a:t>ć</a:t>
            </a:r>
            <a:r>
              <a:rPr lang="en-GB" b="1" dirty="0" smtClean="0"/>
              <a:t>e u </a:t>
            </a:r>
            <a:r>
              <a:rPr lang="en-GB" b="1" dirty="0" err="1" smtClean="0"/>
              <a:t>socijalno</a:t>
            </a:r>
            <a:r>
              <a:rPr lang="sr-Latn-RS" b="1" dirty="0" smtClean="0"/>
              <a:t> </a:t>
            </a:r>
            <a:r>
              <a:rPr lang="en-GB" b="1" dirty="0" err="1" smtClean="0"/>
              <a:t>relevantnoj</a:t>
            </a:r>
            <a:r>
              <a:rPr lang="en-GB" b="1" dirty="0" smtClean="0"/>
              <a:t> </a:t>
            </a:r>
            <a:r>
              <a:rPr lang="en-GB" b="1" dirty="0" err="1" smtClean="0"/>
              <a:t>oblasti</a:t>
            </a:r>
            <a:r>
              <a:rPr lang="sr-Latn-RS" b="1" dirty="0" smtClean="0"/>
              <a:t>?</a:t>
            </a:r>
          </a:p>
          <a:p>
            <a:endParaRPr lang="it-IT" b="1" dirty="0" smtClean="0"/>
          </a:p>
          <a:p>
            <a:pPr>
              <a:buNone/>
            </a:pPr>
            <a:endParaRPr lang="en-GB" b="1"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FD3079-C4B7-4C96-BEB1-3FFF52B5E787}"/>
              </a:ext>
            </a:extLst>
          </p:cNvPr>
          <p:cNvSpPr>
            <a:spLocks noGrp="1"/>
          </p:cNvSpPr>
          <p:nvPr>
            <p:ph type="title"/>
          </p:nvPr>
        </p:nvSpPr>
        <p:spPr/>
        <p:txBody>
          <a:bodyPr>
            <a:normAutofit fontScale="90000"/>
          </a:bodyPr>
          <a:lstStyle/>
          <a:p>
            <a:pPr algn="ctr"/>
            <a:r>
              <a:rPr lang="sr-Latn-RS" dirty="0"/>
              <a:t> </a:t>
            </a:r>
            <a:r>
              <a:rPr lang="sr-Latn-RS" dirty="0" smtClean="0"/>
              <a:t>dimenzije promene odnosa prema darovitosti/darovitima </a:t>
            </a:r>
            <a:endParaRPr lang="en-US" dirty="0"/>
          </a:p>
        </p:txBody>
      </p:sp>
      <p:sp>
        <p:nvSpPr>
          <p:cNvPr id="3" name="Content Placeholder 2">
            <a:extLst>
              <a:ext uri="{FF2B5EF4-FFF2-40B4-BE49-F238E27FC236}">
                <a16:creationId xmlns="" xmlns:a16="http://schemas.microsoft.com/office/drawing/2014/main" id="{330ADAC0-8C9F-4452-BB03-582B7F8333A4}"/>
              </a:ext>
            </a:extLst>
          </p:cNvPr>
          <p:cNvSpPr>
            <a:spLocks noGrp="1"/>
          </p:cNvSpPr>
          <p:nvPr>
            <p:ph idx="1"/>
          </p:nvPr>
        </p:nvSpPr>
        <p:spPr/>
        <p:txBody>
          <a:bodyPr/>
          <a:lstStyle/>
          <a:p>
            <a:pPr algn="ctr"/>
            <a:endParaRPr lang="sr-Latn-RS" dirty="0"/>
          </a:p>
          <a:p>
            <a:pPr algn="ctr"/>
            <a:endParaRPr lang="sr-Latn-RS" dirty="0"/>
          </a:p>
          <a:p>
            <a:pPr algn="ctr"/>
            <a:r>
              <a:rPr lang="sr-Latn-RS" sz="3200" dirty="0"/>
              <a:t>Vreme (</a:t>
            </a:r>
            <a:r>
              <a:rPr lang="sr-Latn-RS" sz="3200" dirty="0" err="1"/>
              <a:t>durante</a:t>
            </a:r>
            <a:r>
              <a:rPr lang="sr-Latn-RS" sz="3200" dirty="0"/>
              <a:t> vita/post </a:t>
            </a:r>
            <a:r>
              <a:rPr lang="sr-Latn-RS" sz="3200" dirty="0" err="1"/>
              <a:t>mortem</a:t>
            </a:r>
            <a:r>
              <a:rPr lang="sr-Latn-RS" sz="3200" dirty="0"/>
              <a:t>)</a:t>
            </a:r>
          </a:p>
          <a:p>
            <a:pPr algn="ctr"/>
            <a:r>
              <a:rPr lang="sr-Latn-RS" sz="3200" dirty="0"/>
              <a:t>Kontekst (socijalna situacija)</a:t>
            </a:r>
          </a:p>
          <a:p>
            <a:pPr algn="ctr"/>
            <a:r>
              <a:rPr lang="sr-Latn-RS" sz="3200" dirty="0"/>
              <a:t>Paradigma (svi ili samo neki)</a:t>
            </a:r>
            <a:endParaRPr lang="en-US" sz="3200" dirty="0"/>
          </a:p>
        </p:txBody>
      </p:sp>
    </p:spTree>
    <p:extLst>
      <p:ext uri="{BB962C8B-B14F-4D97-AF65-F5344CB8AC3E}">
        <p14:creationId xmlns="" xmlns:p14="http://schemas.microsoft.com/office/powerpoint/2010/main" val="353922120"/>
      </p:ext>
    </p:extLst>
  </p:cSld>
  <p:clrMapOvr>
    <a:masterClrMapping/>
  </p:clrMapOvr>
  <p:transition spd="slow">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kontekst</a:t>
            </a:r>
            <a:endParaRPr lang="en-GB" dirty="0"/>
          </a:p>
        </p:txBody>
      </p:sp>
      <p:sp>
        <p:nvSpPr>
          <p:cNvPr id="3" name="Content Placeholder 2"/>
          <p:cNvSpPr>
            <a:spLocks noGrp="1"/>
          </p:cNvSpPr>
          <p:nvPr>
            <p:ph idx="1"/>
          </p:nvPr>
        </p:nvSpPr>
        <p:spPr/>
        <p:txBody>
          <a:bodyPr/>
          <a:lstStyle/>
          <a:p>
            <a:endParaRPr lang="en-GB"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a:t>
            </a:r>
            <a:r>
              <a:rPr lang="sr-Latn-RS" dirty="0" smtClean="0"/>
              <a:t>vi (imaju neki talenat) ili samo neki</a:t>
            </a:r>
            <a:endParaRPr lang="en-GB" dirty="0"/>
          </a:p>
        </p:txBody>
      </p:sp>
      <p:sp>
        <p:nvSpPr>
          <p:cNvPr id="3" name="Content Placeholder 2"/>
          <p:cNvSpPr>
            <a:spLocks noGrp="1"/>
          </p:cNvSpPr>
          <p:nvPr>
            <p:ph idx="1"/>
          </p:nvPr>
        </p:nvSpPr>
        <p:spPr/>
        <p:txBody>
          <a:bodyPr/>
          <a:lstStyle/>
          <a:p>
            <a:endParaRPr lang="en-GB"/>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K</a:t>
            </a:r>
            <a:r>
              <a:rPr lang="sr-Latn-RS" dirty="0" smtClean="0"/>
              <a:t>oji su vaši talenti?</a:t>
            </a:r>
            <a:br>
              <a:rPr lang="sr-Latn-RS" dirty="0" smtClean="0"/>
            </a:br>
            <a:r>
              <a:rPr lang="en-GB" dirty="0" smtClean="0"/>
              <a:t>D</a:t>
            </a:r>
            <a:r>
              <a:rPr lang="sr-Latn-RS" dirty="0" smtClean="0"/>
              <a:t>a li ste daroviti?</a:t>
            </a:r>
            <a:endParaRPr lang="en-GB" dirty="0"/>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73389" y="2060848"/>
            <a:ext cx="4422411" cy="3672408"/>
          </a:xfrm>
          <a:prstGeom prst="rect">
            <a:avLst/>
          </a:prstGeom>
          <a:noFill/>
          <a:ln w="9525">
            <a:noFill/>
            <a:miter lim="800000"/>
            <a:headEnd/>
            <a:tailEnd/>
          </a:ln>
        </p:spPr>
      </p:pic>
      <p:pic>
        <p:nvPicPr>
          <p:cNvPr id="7" name="Content Placeholder 6"/>
          <p:cNvPicPr>
            <a:picLocks noGrp="1"/>
          </p:cNvPicPr>
          <p:nvPr>
            <p:ph sz="half" idx="2"/>
          </p:nvPr>
        </p:nvPicPr>
        <p:blipFill>
          <a:blip r:embed="rId3" cstate="print"/>
          <a:srcRect l="5621" t="25424" r="39919" b="5508"/>
          <a:stretch>
            <a:fillRect/>
          </a:stretch>
        </p:blipFill>
        <p:spPr bwMode="auto">
          <a:xfrm>
            <a:off x="4648200" y="2060848"/>
            <a:ext cx="4028256" cy="3672408"/>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B0F0"/>
                </a:solidFill>
              </a:rPr>
              <a:t>K</a:t>
            </a:r>
            <a:r>
              <a:rPr lang="sr-Latn-RS" dirty="0" smtClean="0">
                <a:solidFill>
                  <a:srgbClr val="00B0F0"/>
                </a:solidFill>
              </a:rPr>
              <a:t>reativnost </a:t>
            </a:r>
            <a:endParaRPr lang="en-GB" dirty="0">
              <a:solidFill>
                <a:srgbClr val="00B0F0"/>
              </a:solidFill>
            </a:endParaRPr>
          </a:p>
        </p:txBody>
      </p:sp>
      <p:sp>
        <p:nvSpPr>
          <p:cNvPr id="3" name="Content Placeholder 2"/>
          <p:cNvSpPr>
            <a:spLocks noGrp="1"/>
          </p:cNvSpPr>
          <p:nvPr>
            <p:ph idx="1"/>
          </p:nvPr>
        </p:nvSpPr>
        <p:spPr/>
        <p:txBody>
          <a:bodyPr>
            <a:normAutofit fontScale="55000" lnSpcReduction="20000"/>
          </a:bodyPr>
          <a:lstStyle/>
          <a:p>
            <a:pPr>
              <a:buNone/>
            </a:pPr>
            <a:r>
              <a:rPr lang="ru-RU" dirty="0" smtClean="0"/>
              <a:t>Један од теоријских модела за анализирање и категорисање имплицитних теорија креативности јесте </a:t>
            </a:r>
            <a:r>
              <a:rPr lang="ru-RU" b="1" dirty="0" smtClean="0"/>
              <a:t>4П модел</a:t>
            </a:r>
            <a:r>
              <a:rPr lang="ru-RU" dirty="0" smtClean="0"/>
              <a:t>, који подразумева четири основне теме за разумевање креативности:</a:t>
            </a:r>
          </a:p>
          <a:p>
            <a:r>
              <a:rPr lang="ru-RU" dirty="0" smtClean="0"/>
              <a:t> </a:t>
            </a:r>
            <a:r>
              <a:rPr lang="ru-RU" b="1" dirty="0" smtClean="0"/>
              <a:t>креативна особа, </a:t>
            </a:r>
          </a:p>
          <a:p>
            <a:r>
              <a:rPr lang="ru-RU" b="1" dirty="0" smtClean="0"/>
              <a:t>креативни процес, </a:t>
            </a:r>
          </a:p>
          <a:p>
            <a:r>
              <a:rPr lang="ru-RU" b="1" dirty="0" smtClean="0"/>
              <a:t>креативни продукт и </a:t>
            </a:r>
          </a:p>
          <a:p>
            <a:r>
              <a:rPr lang="ru-RU" b="1" dirty="0" smtClean="0"/>
              <a:t>креативна средина </a:t>
            </a:r>
            <a:r>
              <a:rPr lang="ru-RU" dirty="0" smtClean="0"/>
              <a:t>(Rhodes, 1961). </a:t>
            </a:r>
          </a:p>
          <a:p>
            <a:pPr>
              <a:buNone/>
            </a:pPr>
            <a:r>
              <a:rPr lang="ru-RU" dirty="0" smtClean="0"/>
              <a:t> </a:t>
            </a:r>
            <a:endParaRPr lang="sr-Cyrl-RS" dirty="0" smtClean="0"/>
          </a:p>
          <a:p>
            <a:pPr>
              <a:buNone/>
            </a:pPr>
            <a:r>
              <a:rPr lang="sr-Cyrl-RS" dirty="0" smtClean="0">
                <a:solidFill>
                  <a:srgbClr val="FF0000"/>
                </a:solidFill>
              </a:rPr>
              <a:t>Креативна особа </a:t>
            </a:r>
            <a:r>
              <a:rPr lang="sr-Cyrl-RS" dirty="0" smtClean="0"/>
              <a:t>обухвата </a:t>
            </a:r>
            <a:r>
              <a:rPr lang="ru-RU" dirty="0" smtClean="0"/>
              <a:t>способности, когнитивне стилове, афективне и мотивационе обрасце, намере, ставове, вредности и друге карактеристике које су значајне за креативно мишљење, понашање и продукцију. </a:t>
            </a:r>
          </a:p>
          <a:p>
            <a:pPr>
              <a:buNone/>
            </a:pPr>
            <a:r>
              <a:rPr lang="ru-RU" dirty="0" smtClean="0">
                <a:solidFill>
                  <a:srgbClr val="FF0000"/>
                </a:solidFill>
              </a:rPr>
              <a:t>Креативни процес </a:t>
            </a:r>
            <a:r>
              <a:rPr lang="ru-RU" dirty="0" smtClean="0"/>
              <a:t>се односи на процес мишљења, доживљавања, мотивисања и на друге активности које се одвијају током стварања креативног дела.</a:t>
            </a:r>
          </a:p>
          <a:p>
            <a:pPr>
              <a:buNone/>
            </a:pPr>
            <a:r>
              <a:rPr lang="ru-RU" dirty="0" smtClean="0">
                <a:solidFill>
                  <a:srgbClr val="FF0000"/>
                </a:solidFill>
              </a:rPr>
              <a:t>Креативни продукт </a:t>
            </a:r>
            <a:r>
              <a:rPr lang="ru-RU" dirty="0" smtClean="0"/>
              <a:t>представља резултат креативних напора. </a:t>
            </a:r>
          </a:p>
          <a:p>
            <a:pPr>
              <a:buNone/>
            </a:pPr>
            <a:r>
              <a:rPr lang="ru-RU" dirty="0" smtClean="0">
                <a:solidFill>
                  <a:srgbClr val="FF0000"/>
                </a:solidFill>
              </a:rPr>
              <a:t>Средина</a:t>
            </a:r>
            <a:r>
              <a:rPr lang="ru-RU" dirty="0" smtClean="0"/>
              <a:t> која подстиче креативност представља окружење које омогућава испољавање креативности (Richards, 1999).</a:t>
            </a:r>
            <a:endParaRPr lang="en-GB"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a:t>
            </a:r>
            <a:r>
              <a:rPr lang="sr-Latn-RS" dirty="0" smtClean="0"/>
              <a:t> </a:t>
            </a:r>
            <a:endParaRPr lang="en-GB" dirty="0"/>
          </a:p>
        </p:txBody>
      </p:sp>
      <p:sp>
        <p:nvSpPr>
          <p:cNvPr id="3" name="Content Placeholder 2"/>
          <p:cNvSpPr>
            <a:spLocks noGrp="1"/>
          </p:cNvSpPr>
          <p:nvPr>
            <p:ph idx="1"/>
          </p:nvPr>
        </p:nvSpPr>
        <p:spPr/>
        <p:txBody>
          <a:bodyPr>
            <a:normAutofit fontScale="62500" lnSpcReduction="20000"/>
          </a:bodyPr>
          <a:lstStyle/>
          <a:p>
            <a:pPr>
              <a:buNone/>
            </a:pPr>
            <a:r>
              <a:rPr lang="ru-RU" dirty="0" smtClean="0"/>
              <a:t>У студијама имплицитних теорија креативности 4П модел је даље разрађиван увођењем поткатегорија. </a:t>
            </a:r>
            <a:r>
              <a:rPr lang="sr-Cyrl-RS" dirty="0" smtClean="0"/>
              <a:t>података (</a:t>
            </a:r>
            <a:r>
              <a:rPr lang="en-GB" dirty="0" err="1" smtClean="0"/>
              <a:t>Maksić</a:t>
            </a:r>
            <a:r>
              <a:rPr lang="en-GB" dirty="0" smtClean="0"/>
              <a:t> </a:t>
            </a:r>
            <a:r>
              <a:rPr lang="en-GB" dirty="0" err="1" smtClean="0"/>
              <a:t>i</a:t>
            </a:r>
            <a:r>
              <a:rPr lang="en-GB" dirty="0" smtClean="0"/>
              <a:t> </a:t>
            </a:r>
            <a:r>
              <a:rPr lang="en-GB" dirty="0" err="1" smtClean="0"/>
              <a:t>Pavlović</a:t>
            </a:r>
            <a:r>
              <a:rPr lang="en-GB" dirty="0" smtClean="0"/>
              <a:t>, 2009, 2015; </a:t>
            </a:r>
            <a:r>
              <a:rPr lang="en-GB" dirty="0" err="1" smtClean="0"/>
              <a:t>Pavlović</a:t>
            </a:r>
            <a:r>
              <a:rPr lang="en-GB" dirty="0" smtClean="0"/>
              <a:t>,</a:t>
            </a:r>
            <a:r>
              <a:rPr lang="sr-Cyrl-RS" dirty="0" smtClean="0"/>
              <a:t> </a:t>
            </a:r>
            <a:r>
              <a:rPr lang="en-GB" dirty="0" err="1" smtClean="0"/>
              <a:t>Maksić</a:t>
            </a:r>
            <a:r>
              <a:rPr lang="en-GB" dirty="0" smtClean="0"/>
              <a:t> &amp; </a:t>
            </a:r>
            <a:r>
              <a:rPr lang="en-GB" dirty="0" err="1" smtClean="0"/>
              <a:t>Bodroža</a:t>
            </a:r>
            <a:r>
              <a:rPr lang="en-GB" dirty="0" smtClean="0"/>
              <a:t>, 2013; </a:t>
            </a:r>
            <a:r>
              <a:rPr lang="en-GB" dirty="0" err="1" smtClean="0"/>
              <a:t>Pavlović</a:t>
            </a:r>
            <a:r>
              <a:rPr lang="en-GB" dirty="0" smtClean="0"/>
              <a:t> </a:t>
            </a:r>
            <a:r>
              <a:rPr lang="en-GB" dirty="0" err="1" smtClean="0"/>
              <a:t>i</a:t>
            </a:r>
            <a:r>
              <a:rPr lang="en-GB" dirty="0" smtClean="0"/>
              <a:t> </a:t>
            </a:r>
            <a:r>
              <a:rPr lang="en-GB" dirty="0" err="1" smtClean="0"/>
              <a:t>Maksić</a:t>
            </a:r>
            <a:r>
              <a:rPr lang="en-GB" dirty="0" smtClean="0"/>
              <a:t>, 2014a).</a:t>
            </a:r>
            <a:endParaRPr lang="sr-Cyrl-RS" dirty="0" smtClean="0"/>
          </a:p>
          <a:p>
            <a:r>
              <a:rPr lang="en-GB" dirty="0" smtClean="0"/>
              <a:t> </a:t>
            </a:r>
            <a:r>
              <a:rPr lang="sr-Cyrl-RS" dirty="0" smtClean="0"/>
              <a:t>Креативна особа је описана </a:t>
            </a:r>
            <a:r>
              <a:rPr lang="ru-RU" dirty="0" smtClean="0"/>
              <a:t>помоћу </a:t>
            </a:r>
            <a:r>
              <a:rPr lang="ru-RU" dirty="0" smtClean="0">
                <a:solidFill>
                  <a:srgbClr val="FF0000"/>
                </a:solidFill>
              </a:rPr>
              <a:t>поткатегорија личност, способност, мотивација, знање и таленат. </a:t>
            </a:r>
          </a:p>
          <a:p>
            <a:r>
              <a:rPr lang="ru-RU" dirty="0" smtClean="0"/>
              <a:t>Креативни процес подразумевао је поткатегорије </a:t>
            </a:r>
            <a:r>
              <a:rPr lang="ru-RU" dirty="0" smtClean="0">
                <a:solidFill>
                  <a:srgbClr val="FF0000"/>
                </a:solidFill>
              </a:rPr>
              <a:t>когнитивних, експресивних, имагинативних и практичних процеса. </a:t>
            </a:r>
          </a:p>
          <a:p>
            <a:r>
              <a:rPr lang="ru-RU" dirty="0" smtClean="0"/>
              <a:t>Креативни продукти су подељени на поткатегорије </a:t>
            </a:r>
            <a:r>
              <a:rPr lang="ru-RU" dirty="0" smtClean="0">
                <a:solidFill>
                  <a:srgbClr val="FF0000"/>
                </a:solidFill>
              </a:rPr>
              <a:t>нових или оригиналних, као и корисних или прикладних продуката</a:t>
            </a:r>
            <a:r>
              <a:rPr lang="ru-RU" dirty="0" smtClean="0"/>
              <a:t>. </a:t>
            </a:r>
          </a:p>
          <a:p>
            <a:r>
              <a:rPr lang="ru-RU" dirty="0" smtClean="0"/>
              <a:t>Категорији средине додате су поткатегорије </a:t>
            </a:r>
            <a:r>
              <a:rPr lang="ru-RU" dirty="0" smtClean="0">
                <a:solidFill>
                  <a:srgbClr val="FF0000"/>
                </a:solidFill>
              </a:rPr>
              <a:t>подржавајућих и инхибирајућих интеракција. </a:t>
            </a:r>
          </a:p>
          <a:p>
            <a:pPr>
              <a:buNone/>
            </a:pPr>
            <a:r>
              <a:rPr lang="ru-RU" dirty="0" smtClean="0"/>
              <a:t>На овај начин, класични </a:t>
            </a:r>
            <a:r>
              <a:rPr lang="ru-RU" b="1" dirty="0" smtClean="0"/>
              <a:t>4П модел </a:t>
            </a:r>
            <a:r>
              <a:rPr lang="ru-RU" dirty="0" smtClean="0"/>
              <a:t>је разрађен емпиријским путем, комбинацијом дедуктивног и индуктивног приступа подацима, чиме је добијен обухватнији и систематичнији оквир за </a:t>
            </a:r>
            <a:r>
              <a:rPr lang="sr-Cyrl-RS" dirty="0" smtClean="0"/>
              <a:t>категорисање имплицитних теорија</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ru-RU" dirty="0" smtClean="0"/>
              <a:t>Формалне, „званичне“ или </a:t>
            </a:r>
            <a:r>
              <a:rPr lang="ru-RU" u="sng" dirty="0" smtClean="0"/>
              <a:t>експлицитне </a:t>
            </a:r>
            <a:r>
              <a:rPr lang="ru-RU" dirty="0" smtClean="0"/>
              <a:t>теорије креативности подразумевају</a:t>
            </a:r>
            <a:r>
              <a:rPr lang="en-GB" dirty="0" smtClean="0"/>
              <a:t> </a:t>
            </a:r>
            <a:r>
              <a:rPr lang="ru-RU" dirty="0" smtClean="0"/>
              <a:t>конструкције које формулишу истраживачи и засноване су на подацима</a:t>
            </a:r>
            <a:r>
              <a:rPr lang="en-GB" dirty="0" smtClean="0"/>
              <a:t> </a:t>
            </a:r>
            <a:r>
              <a:rPr lang="ru-RU" dirty="0" smtClean="0"/>
              <a:t>добијеним у истраживањима теоријског или емпиријског типа. </a:t>
            </a:r>
            <a:endParaRPr lang="en-GB"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a:t>
            </a:r>
            <a:r>
              <a:rPr lang="sr-Latn-RS" dirty="0" smtClean="0"/>
              <a:t> </a:t>
            </a:r>
            <a:endParaRPr lang="en-GB" dirty="0"/>
          </a:p>
        </p:txBody>
      </p:sp>
      <p:sp>
        <p:nvSpPr>
          <p:cNvPr id="3" name="Content Placeholder 2"/>
          <p:cNvSpPr>
            <a:spLocks noGrp="1"/>
          </p:cNvSpPr>
          <p:nvPr>
            <p:ph idx="1"/>
          </p:nvPr>
        </p:nvSpPr>
        <p:spPr/>
        <p:txBody>
          <a:bodyPr>
            <a:normAutofit fontScale="70000" lnSpcReduction="20000"/>
          </a:bodyPr>
          <a:lstStyle/>
          <a:p>
            <a:r>
              <a:rPr lang="ru-RU" dirty="0" smtClean="0"/>
              <a:t>Следећи модел за проучавање имплицитних теорија креативности</a:t>
            </a:r>
            <a:r>
              <a:rPr lang="en-GB" dirty="0" smtClean="0"/>
              <a:t> </a:t>
            </a:r>
            <a:r>
              <a:rPr lang="ru-RU" dirty="0" smtClean="0"/>
              <a:t>развијен је у потпуности емпиријским путем, као оквир за проучавање</a:t>
            </a:r>
            <a:r>
              <a:rPr lang="en-GB" dirty="0" smtClean="0"/>
              <a:t> </a:t>
            </a:r>
            <a:r>
              <a:rPr lang="ru-RU" dirty="0" smtClean="0"/>
              <a:t>механизама подстицања креативности у образовном контексту. </a:t>
            </a:r>
          </a:p>
          <a:p>
            <a:r>
              <a:rPr lang="ru-RU" b="1" dirty="0" smtClean="0"/>
              <a:t>Експертски модел </a:t>
            </a:r>
            <a:r>
              <a:rPr lang="ru-RU" dirty="0" smtClean="0"/>
              <a:t>за подстицање</a:t>
            </a:r>
            <a:r>
              <a:rPr lang="en-GB" dirty="0" smtClean="0"/>
              <a:t> </a:t>
            </a:r>
            <a:r>
              <a:rPr lang="ru-RU" dirty="0" smtClean="0"/>
              <a:t>креативности (Maksić i Pavlović, 2009). Овај модел се састоји од </a:t>
            </a:r>
            <a:r>
              <a:rPr lang="ru-RU" u="sng" dirty="0" smtClean="0"/>
              <a:t>три нивоа</a:t>
            </a:r>
            <a:r>
              <a:rPr lang="en-GB" u="sng" dirty="0" smtClean="0"/>
              <a:t> </a:t>
            </a:r>
            <a:r>
              <a:rPr lang="ru-RU" u="sng" dirty="0" smtClean="0"/>
              <a:t>потенцијалних утицаја на развој креативности</a:t>
            </a:r>
            <a:r>
              <a:rPr lang="ru-RU" dirty="0" smtClean="0"/>
              <a:t>.</a:t>
            </a:r>
            <a:r>
              <a:rPr lang="en-GB" dirty="0" smtClean="0"/>
              <a:t> </a:t>
            </a:r>
            <a:r>
              <a:rPr lang="sr-Cyrl-RS" dirty="0" smtClean="0"/>
              <a:t>Први ниво обухвата </a:t>
            </a:r>
            <a:r>
              <a:rPr lang="sr-Cyrl-RS" b="1" dirty="0" smtClean="0">
                <a:solidFill>
                  <a:srgbClr val="00B0F0"/>
                </a:solidFill>
              </a:rPr>
              <a:t>школу</a:t>
            </a:r>
            <a:r>
              <a:rPr lang="en-GB" b="1" dirty="0" smtClean="0">
                <a:solidFill>
                  <a:srgbClr val="00B0F0"/>
                </a:solidFill>
              </a:rPr>
              <a:t> </a:t>
            </a:r>
            <a:r>
              <a:rPr lang="ru-RU" b="1" dirty="0" smtClean="0">
                <a:solidFill>
                  <a:srgbClr val="00B0F0"/>
                </a:solidFill>
              </a:rPr>
              <a:t>и укључује наставне активности, школску климу и ваннаставне активности</a:t>
            </a:r>
            <a:r>
              <a:rPr lang="ru-RU" b="1" dirty="0" smtClean="0"/>
              <a:t>.</a:t>
            </a:r>
            <a:r>
              <a:rPr lang="en-GB" dirty="0" smtClean="0"/>
              <a:t> </a:t>
            </a:r>
            <a:r>
              <a:rPr lang="ru-RU" dirty="0" smtClean="0"/>
              <a:t>На следећем нивоу налази се </a:t>
            </a:r>
            <a:r>
              <a:rPr lang="ru-RU" b="1" dirty="0" smtClean="0">
                <a:solidFill>
                  <a:srgbClr val="FFC000"/>
                </a:solidFill>
              </a:rPr>
              <a:t>образовни систем, који обухвата наставни план</a:t>
            </a:r>
            <a:r>
              <a:rPr lang="en-GB" b="1" dirty="0" smtClean="0">
                <a:solidFill>
                  <a:srgbClr val="FFC000"/>
                </a:solidFill>
              </a:rPr>
              <a:t> </a:t>
            </a:r>
            <a:r>
              <a:rPr lang="ru-RU" b="1" dirty="0" smtClean="0">
                <a:solidFill>
                  <a:srgbClr val="FFC000"/>
                </a:solidFill>
              </a:rPr>
              <a:t>и програм, професионални развој наставника и управљање креативношћу</a:t>
            </a:r>
            <a:r>
              <a:rPr lang="en-GB" b="1" dirty="0" smtClean="0">
                <a:solidFill>
                  <a:srgbClr val="FFC000"/>
                </a:solidFill>
              </a:rPr>
              <a:t> </a:t>
            </a:r>
            <a:r>
              <a:rPr lang="ru-RU" dirty="0" smtClean="0"/>
              <a:t>(процењивање, препознавање и усмеравање креативних потенцијала). Трећи</a:t>
            </a:r>
            <a:r>
              <a:rPr lang="en-GB" dirty="0" smtClean="0"/>
              <a:t> </a:t>
            </a:r>
            <a:r>
              <a:rPr lang="ru-RU" dirty="0" smtClean="0"/>
              <a:t>ниво је </a:t>
            </a:r>
            <a:r>
              <a:rPr lang="ru-RU" b="1" dirty="0" smtClean="0">
                <a:solidFill>
                  <a:srgbClr val="0070C0"/>
                </a:solidFill>
              </a:rPr>
              <a:t>ниво друштва</a:t>
            </a:r>
            <a:r>
              <a:rPr lang="ru-RU" dirty="0" smtClean="0"/>
              <a:t>, које може обезбедити социјални консензус о значају</a:t>
            </a:r>
            <a:r>
              <a:rPr lang="en-GB" dirty="0" smtClean="0"/>
              <a:t> </a:t>
            </a:r>
            <a:r>
              <a:rPr lang="ru-RU" dirty="0" smtClean="0"/>
              <a:t>креативности и системску подршку шире заједнице.</a:t>
            </a:r>
            <a:endParaRPr lang="en-GB"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K</a:t>
            </a:r>
            <a:r>
              <a:rPr lang="sr-Latn-RS" dirty="0" smtClean="0"/>
              <a:t> </a:t>
            </a:r>
            <a:endParaRPr lang="en-GB" dirty="0"/>
          </a:p>
        </p:txBody>
      </p:sp>
      <p:sp>
        <p:nvSpPr>
          <p:cNvPr id="3" name="Content Placeholder 2"/>
          <p:cNvSpPr>
            <a:spLocks noGrp="1"/>
          </p:cNvSpPr>
          <p:nvPr>
            <p:ph idx="1"/>
          </p:nvPr>
        </p:nvSpPr>
        <p:spPr/>
        <p:txBody>
          <a:bodyPr>
            <a:normAutofit fontScale="47500" lnSpcReduction="20000"/>
          </a:bodyPr>
          <a:lstStyle/>
          <a:p>
            <a:r>
              <a:rPr lang="ru-RU" dirty="0" smtClean="0"/>
              <a:t>развијен је и </a:t>
            </a:r>
            <a:r>
              <a:rPr lang="ru-RU" b="1" dirty="0" smtClean="0"/>
              <a:t>Развојни модел креативности</a:t>
            </a:r>
            <a:r>
              <a:rPr lang="ru-RU" dirty="0" smtClean="0"/>
              <a:t>, у којем</a:t>
            </a:r>
            <a:r>
              <a:rPr lang="en-GB" dirty="0" smtClean="0"/>
              <a:t> </a:t>
            </a:r>
            <a:r>
              <a:rPr lang="ru-RU" dirty="0" smtClean="0"/>
              <a:t>су мапиране кључне манифестације креативности од детињства до одраслог</a:t>
            </a:r>
            <a:r>
              <a:rPr lang="en-GB" dirty="0" smtClean="0"/>
              <a:t> </a:t>
            </a:r>
            <a:r>
              <a:rPr lang="sr-Cyrl-RS" dirty="0" smtClean="0"/>
              <a:t>доба (</a:t>
            </a:r>
            <a:r>
              <a:rPr lang="en-GB" dirty="0" err="1" smtClean="0"/>
              <a:t>Maksić</a:t>
            </a:r>
            <a:r>
              <a:rPr lang="en-GB" dirty="0" smtClean="0"/>
              <a:t>, 2016; </a:t>
            </a:r>
            <a:r>
              <a:rPr lang="en-GB" dirty="0" err="1" smtClean="0"/>
              <a:t>Maksić</a:t>
            </a:r>
            <a:r>
              <a:rPr lang="en-GB" dirty="0" smtClean="0"/>
              <a:t> &amp; </a:t>
            </a:r>
            <a:r>
              <a:rPr lang="en-GB" dirty="0" err="1" smtClean="0"/>
              <a:t>Pavlović</a:t>
            </a:r>
            <a:r>
              <a:rPr lang="en-GB" dirty="0" smtClean="0"/>
              <a:t>, 2011). </a:t>
            </a:r>
            <a:endParaRPr lang="sr-Cyrl-RS" dirty="0" smtClean="0"/>
          </a:p>
          <a:p>
            <a:r>
              <a:rPr lang="ru-RU" sz="3800" dirty="0" smtClean="0">
                <a:solidFill>
                  <a:srgbClr val="FF0000"/>
                </a:solidFill>
              </a:rPr>
              <a:t>У предшколском периоду експерти су дефинисали креативност</a:t>
            </a:r>
            <a:r>
              <a:rPr lang="en-GB" sz="3800" dirty="0" smtClean="0">
                <a:solidFill>
                  <a:srgbClr val="FF0000"/>
                </a:solidFill>
              </a:rPr>
              <a:t> </a:t>
            </a:r>
            <a:r>
              <a:rPr lang="ru-RU" sz="3800" dirty="0" smtClean="0">
                <a:solidFill>
                  <a:srgbClr val="FF0000"/>
                </a:solidFill>
              </a:rPr>
              <a:t>најчешће као испољавање радозналости и маштовитости. Предшколска</a:t>
            </a:r>
            <a:r>
              <a:rPr lang="en-GB" sz="3800" dirty="0" smtClean="0">
                <a:solidFill>
                  <a:srgbClr val="FF0000"/>
                </a:solidFill>
              </a:rPr>
              <a:t> </a:t>
            </a:r>
            <a:r>
              <a:rPr lang="ru-RU" sz="3800" dirty="0" smtClean="0">
                <a:solidFill>
                  <a:srgbClr val="FF0000"/>
                </a:solidFill>
              </a:rPr>
              <a:t>креативност описана је као свакодневна креативност која се манифестује</a:t>
            </a:r>
            <a:r>
              <a:rPr lang="en-GB" sz="3800" dirty="0" smtClean="0">
                <a:solidFill>
                  <a:srgbClr val="FF0000"/>
                </a:solidFill>
              </a:rPr>
              <a:t> </a:t>
            </a:r>
            <a:r>
              <a:rPr lang="ru-RU" sz="3800" dirty="0" smtClean="0">
                <a:solidFill>
                  <a:srgbClr val="FF0000"/>
                </a:solidFill>
              </a:rPr>
              <a:t>кроз дечју отвореност и спонтаност, игру, постављање питања и пружање</a:t>
            </a:r>
            <a:r>
              <a:rPr lang="en-GB" sz="3800" dirty="0" smtClean="0">
                <a:solidFill>
                  <a:srgbClr val="FF0000"/>
                </a:solidFill>
              </a:rPr>
              <a:t> </a:t>
            </a:r>
            <a:r>
              <a:rPr lang="ru-RU" sz="3800" dirty="0" smtClean="0">
                <a:solidFill>
                  <a:srgbClr val="FF0000"/>
                </a:solidFill>
              </a:rPr>
              <a:t>неуобичајених одговора. Производи дечје креативности на овом узрасту</a:t>
            </a:r>
            <a:r>
              <a:rPr lang="en-GB" sz="3800" dirty="0" smtClean="0">
                <a:solidFill>
                  <a:srgbClr val="FF0000"/>
                </a:solidFill>
              </a:rPr>
              <a:t> </a:t>
            </a:r>
            <a:r>
              <a:rPr lang="ru-RU" sz="3800" dirty="0" smtClean="0">
                <a:solidFill>
                  <a:srgbClr val="FF0000"/>
                </a:solidFill>
              </a:rPr>
              <a:t>дефинисани су као цртежи, песме и драмско изражавање. </a:t>
            </a:r>
          </a:p>
          <a:p>
            <a:r>
              <a:rPr lang="ru-RU" sz="3800" dirty="0" smtClean="0">
                <a:solidFill>
                  <a:srgbClr val="FF0000"/>
                </a:solidFill>
              </a:rPr>
              <a:t>У основношколском</a:t>
            </a:r>
            <a:r>
              <a:rPr lang="en-GB" sz="3800" dirty="0" smtClean="0">
                <a:solidFill>
                  <a:srgbClr val="FF0000"/>
                </a:solidFill>
              </a:rPr>
              <a:t> </a:t>
            </a:r>
            <a:r>
              <a:rPr lang="ru-RU" sz="3800" dirty="0" smtClean="0">
                <a:solidFill>
                  <a:srgbClr val="FF0000"/>
                </a:solidFill>
              </a:rPr>
              <a:t>периоду </a:t>
            </a:r>
            <a:r>
              <a:rPr lang="en-GB" sz="3800" dirty="0" smtClean="0">
                <a:solidFill>
                  <a:srgbClr val="FF0000"/>
                </a:solidFill>
              </a:rPr>
              <a:t> </a:t>
            </a:r>
            <a:r>
              <a:rPr lang="sr-Cyrl-RS" sz="3800" dirty="0" smtClean="0">
                <a:solidFill>
                  <a:srgbClr val="FF0000"/>
                </a:solidFill>
              </a:rPr>
              <a:t>к</a:t>
            </a:r>
            <a:r>
              <a:rPr lang="ru-RU" sz="3800" dirty="0" smtClean="0">
                <a:solidFill>
                  <a:srgbClr val="FF0000"/>
                </a:solidFill>
              </a:rPr>
              <a:t>реативност је дефинисана кроз креативно изражавање у школском</a:t>
            </a:r>
            <a:r>
              <a:rPr lang="en-GB" sz="3800" dirty="0" smtClean="0">
                <a:solidFill>
                  <a:srgbClr val="FF0000"/>
                </a:solidFill>
              </a:rPr>
              <a:t> </a:t>
            </a:r>
            <a:r>
              <a:rPr lang="sr-Cyrl-RS" sz="3800" dirty="0" smtClean="0">
                <a:solidFill>
                  <a:srgbClr val="FF0000"/>
                </a:solidFill>
              </a:rPr>
              <a:t>контексту.</a:t>
            </a:r>
            <a:r>
              <a:rPr lang="en-GB" sz="3800" dirty="0" smtClean="0">
                <a:solidFill>
                  <a:srgbClr val="FF0000"/>
                </a:solidFill>
              </a:rPr>
              <a:t> </a:t>
            </a:r>
            <a:r>
              <a:rPr lang="ru-RU" sz="3800" dirty="0" smtClean="0">
                <a:solidFill>
                  <a:srgbClr val="FF0000"/>
                </a:solidFill>
              </a:rPr>
              <a:t>Радозналост остаје значајна карактеристика креативности, а</a:t>
            </a:r>
            <a:r>
              <a:rPr lang="en-GB" sz="3800" dirty="0" smtClean="0">
                <a:solidFill>
                  <a:srgbClr val="FF0000"/>
                </a:solidFill>
              </a:rPr>
              <a:t> </a:t>
            </a:r>
            <a:r>
              <a:rPr lang="ru-RU" sz="3800" dirty="0" smtClean="0">
                <a:solidFill>
                  <a:srgbClr val="FF0000"/>
                </a:solidFill>
              </a:rPr>
              <a:t>каналисана је специфичним интересовањима за ваннаставне активности у</a:t>
            </a:r>
            <a:r>
              <a:rPr lang="en-GB" sz="3800" dirty="0" smtClean="0">
                <a:solidFill>
                  <a:srgbClr val="FF0000"/>
                </a:solidFill>
              </a:rPr>
              <a:t> </a:t>
            </a:r>
            <a:r>
              <a:rPr lang="ru-RU" sz="3800" dirty="0" smtClean="0">
                <a:solidFill>
                  <a:srgbClr val="FF0000"/>
                </a:solidFill>
              </a:rPr>
              <a:t>школском контексту. </a:t>
            </a:r>
          </a:p>
          <a:p>
            <a:r>
              <a:rPr lang="ru-RU" sz="3800" dirty="0" smtClean="0">
                <a:solidFill>
                  <a:srgbClr val="FF0000"/>
                </a:solidFill>
              </a:rPr>
              <a:t>Средњошколски период доноси примарно дефинисање</a:t>
            </a:r>
            <a:r>
              <a:rPr lang="en-GB" sz="3800" dirty="0" smtClean="0">
                <a:solidFill>
                  <a:srgbClr val="FF0000"/>
                </a:solidFill>
              </a:rPr>
              <a:t> </a:t>
            </a:r>
            <a:r>
              <a:rPr lang="ru-RU" sz="3800" dirty="0" smtClean="0">
                <a:solidFill>
                  <a:srgbClr val="FF0000"/>
                </a:solidFill>
              </a:rPr>
              <a:t>креативности кроз експериментацију у оквиру концепта свакодневне</a:t>
            </a:r>
            <a:r>
              <a:rPr lang="en-GB" sz="3800" dirty="0" smtClean="0">
                <a:solidFill>
                  <a:srgbClr val="FF0000"/>
                </a:solidFill>
              </a:rPr>
              <a:t> </a:t>
            </a:r>
            <a:r>
              <a:rPr lang="ru-RU" sz="3800" dirty="0" smtClean="0">
                <a:solidFill>
                  <a:srgbClr val="FF0000"/>
                </a:solidFill>
              </a:rPr>
              <a:t>креативности. </a:t>
            </a:r>
          </a:p>
          <a:p>
            <a:r>
              <a:rPr lang="ru-RU" dirty="0" smtClean="0">
                <a:solidFill>
                  <a:srgbClr val="FF0000"/>
                </a:solidFill>
              </a:rPr>
              <a:t>Почетак високошколског образовања обележен је све већом</a:t>
            </a:r>
            <a:r>
              <a:rPr lang="en-GB" dirty="0" smtClean="0">
                <a:solidFill>
                  <a:srgbClr val="FF0000"/>
                </a:solidFill>
              </a:rPr>
              <a:t> </a:t>
            </a:r>
            <a:r>
              <a:rPr lang="ru-RU" dirty="0" smtClean="0">
                <a:solidFill>
                  <a:srgbClr val="FF0000"/>
                </a:solidFill>
              </a:rPr>
              <a:t>независношћу, развојем критичког „гласа“ и креативним формирањем</a:t>
            </a:r>
            <a:r>
              <a:rPr lang="en-GB" dirty="0" smtClean="0">
                <a:solidFill>
                  <a:srgbClr val="FF0000"/>
                </a:solidFill>
              </a:rPr>
              <a:t>  </a:t>
            </a:r>
            <a:r>
              <a:rPr lang="ru-RU" dirty="0" smtClean="0">
                <a:solidFill>
                  <a:srgbClr val="FF0000"/>
                </a:solidFill>
              </a:rPr>
              <a:t>идентитета. </a:t>
            </a:r>
          </a:p>
          <a:p>
            <a:r>
              <a:rPr lang="ru-RU" dirty="0" smtClean="0"/>
              <a:t>По завршетку формалног образовања, креативност се повезује</a:t>
            </a:r>
            <a:r>
              <a:rPr lang="en-GB" dirty="0" smtClean="0"/>
              <a:t> </a:t>
            </a:r>
            <a:r>
              <a:rPr lang="ru-RU" dirty="0" smtClean="0"/>
              <a:t>са увођењем промена, стицањем увида у нове начине дефинисања и</a:t>
            </a:r>
            <a:r>
              <a:rPr lang="en-GB" dirty="0" smtClean="0"/>
              <a:t> </a:t>
            </a:r>
            <a:r>
              <a:rPr lang="ru-RU" dirty="0" smtClean="0"/>
              <a:t>решавања проблема, што приближава разумевање испољавања креативно</a:t>
            </a:r>
            <a:r>
              <a:rPr lang="en-GB" dirty="0" smtClean="0"/>
              <a:t> </a:t>
            </a:r>
            <a:r>
              <a:rPr lang="ru-RU" dirty="0" smtClean="0"/>
              <a:t>сти</a:t>
            </a:r>
            <a:r>
              <a:rPr lang="en-GB" dirty="0" smtClean="0"/>
              <a:t> </a:t>
            </a:r>
            <a:r>
              <a:rPr lang="ru-RU" dirty="0" smtClean="0"/>
              <a:t>у одраслом добу концепту еминентне креативности или креативности са</a:t>
            </a:r>
            <a:r>
              <a:rPr lang="en-GB" dirty="0" smtClean="0"/>
              <a:t> </a:t>
            </a:r>
            <a:r>
              <a:rPr lang="sr-Cyrl-RS" dirty="0" smtClean="0"/>
              <a:t>великим К (</a:t>
            </a:r>
            <a:r>
              <a:rPr lang="en-GB" dirty="0" err="1" smtClean="0"/>
              <a:t>Beghetto</a:t>
            </a:r>
            <a:r>
              <a:rPr lang="en-GB" dirty="0" smtClean="0"/>
              <a:t> &amp; Kaufman, 2007; Kaufman &amp; Sternberg, 2007).</a:t>
            </a:r>
            <a:endParaRPr lang="en-GB"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a:t>
            </a:r>
            <a:r>
              <a:rPr lang="sr-Latn-RS" dirty="0" smtClean="0"/>
              <a:t> </a:t>
            </a:r>
            <a:endParaRPr lang="en-GB" dirty="0"/>
          </a:p>
        </p:txBody>
      </p:sp>
      <p:sp>
        <p:nvSpPr>
          <p:cNvPr id="3" name="Content Placeholder 2"/>
          <p:cNvSpPr>
            <a:spLocks noGrp="1"/>
          </p:cNvSpPr>
          <p:nvPr>
            <p:ph idx="1"/>
          </p:nvPr>
        </p:nvSpPr>
        <p:spPr/>
        <p:txBody>
          <a:bodyPr>
            <a:normAutofit fontScale="92500"/>
          </a:bodyPr>
          <a:lstStyle/>
          <a:p>
            <a:r>
              <a:rPr lang="ru-RU" dirty="0" smtClean="0"/>
              <a:t>Када је реч о испољавању креативности на различитим узрастима, у студији имплицитних теорија креативности експерата утврђене су значајне узрасне разлике, које се могу сумирати као </a:t>
            </a:r>
            <a:r>
              <a:rPr lang="ru-RU" u="sng" dirty="0" smtClean="0"/>
              <a:t>процес транзиције од креативности са малим к ка креативности са великим К, као и транзиција од креативног процеса до креативних продуката </a:t>
            </a:r>
            <a:r>
              <a:rPr lang="ru-RU" dirty="0" smtClean="0"/>
              <a:t>(Beghetto</a:t>
            </a:r>
          </a:p>
          <a:p>
            <a:r>
              <a:rPr lang="en-GB" dirty="0" smtClean="0"/>
              <a:t>&amp; Kaufman, 2007).</a:t>
            </a:r>
            <a:endParaRPr lang="en-GB"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a:t>
            </a:r>
            <a:r>
              <a:rPr lang="sr-Latn-RS" dirty="0" smtClean="0"/>
              <a:t> </a:t>
            </a:r>
            <a:endParaRPr lang="en-GB" dirty="0"/>
          </a:p>
        </p:txBody>
      </p:sp>
      <p:sp>
        <p:nvSpPr>
          <p:cNvPr id="3" name="Content Placeholder 2"/>
          <p:cNvSpPr>
            <a:spLocks noGrp="1"/>
          </p:cNvSpPr>
          <p:nvPr>
            <p:ph idx="1"/>
          </p:nvPr>
        </p:nvSpPr>
        <p:spPr/>
        <p:txBody>
          <a:bodyPr>
            <a:normAutofit fontScale="70000" lnSpcReduction="20000"/>
          </a:bodyPr>
          <a:lstStyle/>
          <a:p>
            <a:r>
              <a:rPr lang="ru-RU" dirty="0" smtClean="0"/>
              <a:t>Наставне </a:t>
            </a:r>
            <a:r>
              <a:rPr lang="ru-RU" b="1" dirty="0" smtClean="0">
                <a:solidFill>
                  <a:srgbClr val="FF0000"/>
                </a:solidFill>
              </a:rPr>
              <a:t>активности које имају потенцијал за подстицање креативности обухватају наставу са елементима игре, решавање проблема, интерактивну и интердисциплинарну наставу</a:t>
            </a:r>
            <a:r>
              <a:rPr lang="en-GB" b="1" dirty="0" smtClean="0">
                <a:solidFill>
                  <a:srgbClr val="FF0000"/>
                </a:solidFill>
              </a:rPr>
              <a:t> </a:t>
            </a:r>
            <a:r>
              <a:rPr lang="sr-Cyrl-RS" b="1" dirty="0" smtClean="0">
                <a:solidFill>
                  <a:srgbClr val="FF0000"/>
                </a:solidFill>
              </a:rPr>
              <a:t> </a:t>
            </a:r>
          </a:p>
          <a:p>
            <a:r>
              <a:rPr lang="sr-Cyrl-RS" dirty="0" smtClean="0"/>
              <a:t>Значајну улогу</a:t>
            </a:r>
            <a:r>
              <a:rPr lang="en-GB" dirty="0" smtClean="0"/>
              <a:t> </a:t>
            </a:r>
            <a:r>
              <a:rPr lang="ru-RU" dirty="0" smtClean="0"/>
              <a:t>у овом процесу имају наставници, од којих се очекује да се развијају</a:t>
            </a:r>
            <a:r>
              <a:rPr lang="en-GB" dirty="0" smtClean="0"/>
              <a:t> </a:t>
            </a:r>
            <a:r>
              <a:rPr lang="ru-RU" dirty="0" smtClean="0"/>
              <a:t>као </a:t>
            </a:r>
            <a:r>
              <a:rPr lang="ru-RU" dirty="0" smtClean="0">
                <a:solidFill>
                  <a:srgbClr val="FF0000"/>
                </a:solidFill>
              </a:rPr>
              <a:t>креативни професионалци који имају креативни поглед на свет и</a:t>
            </a:r>
            <a:r>
              <a:rPr lang="en-GB" dirty="0" smtClean="0">
                <a:solidFill>
                  <a:srgbClr val="FF0000"/>
                </a:solidFill>
              </a:rPr>
              <a:t> </a:t>
            </a:r>
            <a:r>
              <a:rPr lang="ru-RU" dirty="0" smtClean="0">
                <a:solidFill>
                  <a:srgbClr val="FF0000"/>
                </a:solidFill>
              </a:rPr>
              <a:t>активну улогу у процесу усмеравања креативних потенцијала ученика. </a:t>
            </a:r>
          </a:p>
          <a:p>
            <a:r>
              <a:rPr lang="ru-RU" dirty="0" smtClean="0"/>
              <a:t>Од</a:t>
            </a:r>
            <a:r>
              <a:rPr lang="en-GB" dirty="0" smtClean="0"/>
              <a:t> </a:t>
            </a:r>
            <a:r>
              <a:rPr lang="ru-RU" dirty="0" smtClean="0"/>
              <a:t>карактеристика школског контекста које на </a:t>
            </a:r>
            <a:r>
              <a:rPr lang="ru-RU" u="sng" dirty="0" smtClean="0">
                <a:solidFill>
                  <a:srgbClr val="FF0000"/>
                </a:solidFill>
              </a:rPr>
              <a:t>негативан</a:t>
            </a:r>
            <a:r>
              <a:rPr lang="ru-RU" dirty="0" smtClean="0">
                <a:solidFill>
                  <a:srgbClr val="FF0000"/>
                </a:solidFill>
              </a:rPr>
              <a:t> </a:t>
            </a:r>
            <a:r>
              <a:rPr lang="ru-RU" dirty="0" smtClean="0"/>
              <a:t>начин могу утицати</a:t>
            </a:r>
            <a:r>
              <a:rPr lang="en-GB" dirty="0" smtClean="0"/>
              <a:t> </a:t>
            </a:r>
            <a:r>
              <a:rPr lang="ru-RU" dirty="0" smtClean="0"/>
              <a:t>на развој креативности наведене су </a:t>
            </a:r>
            <a:r>
              <a:rPr lang="ru-RU" u="sng" dirty="0" smtClean="0">
                <a:solidFill>
                  <a:srgbClr val="FF0000"/>
                </a:solidFill>
              </a:rPr>
              <a:t>ригидност и незаинтересованост</a:t>
            </a:r>
            <a:r>
              <a:rPr lang="en-GB" u="sng" dirty="0" smtClean="0">
                <a:solidFill>
                  <a:srgbClr val="FF0000"/>
                </a:solidFill>
              </a:rPr>
              <a:t> </a:t>
            </a:r>
            <a:r>
              <a:rPr lang="ru-RU" u="sng" dirty="0" smtClean="0">
                <a:solidFill>
                  <a:srgbClr val="FF0000"/>
                </a:solidFill>
              </a:rPr>
              <a:t>наставника, одсуство унутрашње мотивације ученика, давање „готових“</a:t>
            </a:r>
            <a:r>
              <a:rPr lang="en-GB" u="sng" dirty="0" smtClean="0">
                <a:solidFill>
                  <a:srgbClr val="FF0000"/>
                </a:solidFill>
              </a:rPr>
              <a:t> </a:t>
            </a:r>
            <a:r>
              <a:rPr lang="ru-RU" u="sng" dirty="0" smtClean="0">
                <a:solidFill>
                  <a:srgbClr val="FF0000"/>
                </a:solidFill>
              </a:rPr>
              <a:t>решења од стране наставника, критичност у евалуацији иницијалних фаза</a:t>
            </a:r>
            <a:r>
              <a:rPr lang="en-GB" u="sng" dirty="0" smtClean="0">
                <a:solidFill>
                  <a:srgbClr val="FF0000"/>
                </a:solidFill>
              </a:rPr>
              <a:t> </a:t>
            </a:r>
            <a:r>
              <a:rPr lang="ru-RU" u="sng" dirty="0" smtClean="0">
                <a:solidFill>
                  <a:srgbClr val="FF0000"/>
                </a:solidFill>
              </a:rPr>
              <a:t>креативног процеса, уклапање ученика у „калупе“, фронтална настава,</a:t>
            </a:r>
            <a:r>
              <a:rPr lang="en-GB" u="sng" dirty="0" smtClean="0">
                <a:solidFill>
                  <a:srgbClr val="FF0000"/>
                </a:solidFill>
              </a:rPr>
              <a:t> </a:t>
            </a:r>
            <a:r>
              <a:rPr lang="sr-Cyrl-RS" u="sng" dirty="0" smtClean="0">
                <a:solidFill>
                  <a:srgbClr val="FF0000"/>
                </a:solidFill>
              </a:rPr>
              <a:t>промовисање стереотипа</a:t>
            </a:r>
            <a:endParaRPr lang="en-GB" u="sng" dirty="0">
              <a:solidFill>
                <a:srgbClr val="FF0000"/>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Nivoi</a:t>
            </a:r>
            <a:r>
              <a:rPr lang="en-GB" dirty="0" smtClean="0"/>
              <a:t> </a:t>
            </a:r>
            <a:r>
              <a:rPr lang="en-GB" dirty="0" err="1" smtClean="0"/>
              <a:t>kreativnosti</a:t>
            </a:r>
            <a:r>
              <a:rPr lang="en-GB" dirty="0" smtClean="0"/>
              <a:t> (</a:t>
            </a:r>
            <a:r>
              <a:rPr lang="en-GB" sz="2000" dirty="0" smtClean="0"/>
              <a:t>c</a:t>
            </a:r>
            <a:r>
              <a:rPr lang="en-GB" dirty="0" smtClean="0"/>
              <a:t>, </a:t>
            </a:r>
            <a:r>
              <a:rPr lang="en-GB" sz="3200" dirty="0" smtClean="0"/>
              <a:t>c</a:t>
            </a:r>
            <a:r>
              <a:rPr lang="en-GB" dirty="0" smtClean="0"/>
              <a:t>, </a:t>
            </a:r>
            <a:r>
              <a:rPr lang="en-GB" sz="4000" dirty="0" err="1" smtClean="0"/>
              <a:t>c</a:t>
            </a:r>
            <a:r>
              <a:rPr lang="en-GB" dirty="0" err="1" smtClean="0"/>
              <a:t>,c</a:t>
            </a:r>
            <a:r>
              <a:rPr lang="en-GB" dirty="0" smtClean="0"/>
              <a:t> )</a:t>
            </a:r>
            <a:endParaRPr lang="en-GB" dirty="0"/>
          </a:p>
        </p:txBody>
      </p:sp>
      <p:sp>
        <p:nvSpPr>
          <p:cNvPr id="3" name="Content Placeholder 2"/>
          <p:cNvSpPr>
            <a:spLocks noGrp="1"/>
          </p:cNvSpPr>
          <p:nvPr>
            <p:ph idx="1"/>
          </p:nvPr>
        </p:nvSpPr>
        <p:spPr>
          <a:xfrm>
            <a:off x="457200" y="1340768"/>
            <a:ext cx="8229600" cy="5328592"/>
          </a:xfrm>
        </p:spPr>
        <p:txBody>
          <a:bodyPr>
            <a:normAutofit fontScale="25000" lnSpcReduction="20000"/>
          </a:bodyPr>
          <a:lstStyle/>
          <a:p>
            <a:r>
              <a:rPr lang="en-GB" sz="8000" dirty="0" smtClean="0"/>
              <a:t>Mini-c </a:t>
            </a:r>
            <a:r>
              <a:rPr lang="en-GB" sz="8000" dirty="0" smtClean="0"/>
              <a:t> -  Na </a:t>
            </a:r>
            <a:r>
              <a:rPr lang="en-GB" sz="8000" dirty="0" smtClean="0"/>
              <a:t>mini-c </a:t>
            </a:r>
            <a:r>
              <a:rPr lang="en-GB" sz="8000" dirty="0" err="1" smtClean="0"/>
              <a:t>nivou</a:t>
            </a:r>
            <a:r>
              <a:rPr lang="en-GB" sz="8000" dirty="0" smtClean="0"/>
              <a:t> </a:t>
            </a:r>
            <a:r>
              <a:rPr lang="en-GB" sz="8000" dirty="0" err="1" smtClean="0"/>
              <a:t>kreativnosti</a:t>
            </a:r>
            <a:r>
              <a:rPr lang="en-GB" sz="8000" dirty="0" smtClean="0"/>
              <a:t>, </a:t>
            </a:r>
            <a:r>
              <a:rPr lang="en-GB" sz="8000" dirty="0" err="1" smtClean="0"/>
              <a:t>ono</a:t>
            </a:r>
            <a:r>
              <a:rPr lang="en-GB" sz="8000" dirty="0" smtClean="0"/>
              <a:t> </a:t>
            </a:r>
            <a:r>
              <a:rPr lang="en-GB" sz="8000" dirty="0" err="1" smtClean="0"/>
              <a:t>što</a:t>
            </a:r>
            <a:r>
              <a:rPr lang="en-GB" sz="8000" dirty="0" smtClean="0"/>
              <a:t> </a:t>
            </a:r>
            <a:r>
              <a:rPr lang="en-GB" sz="8000" dirty="0" err="1" smtClean="0"/>
              <a:t>neko</a:t>
            </a:r>
            <a:r>
              <a:rPr lang="en-GB" sz="8000" dirty="0" smtClean="0"/>
              <a:t> </a:t>
            </a:r>
            <a:r>
              <a:rPr lang="en-GB" sz="8000" dirty="0" err="1" smtClean="0"/>
              <a:t>stvara</a:t>
            </a:r>
            <a:r>
              <a:rPr lang="en-GB" sz="8000" dirty="0" smtClean="0"/>
              <a:t> </a:t>
            </a:r>
            <a:r>
              <a:rPr lang="en-GB" sz="8000" dirty="0" err="1" smtClean="0"/>
              <a:t>nije</a:t>
            </a:r>
            <a:r>
              <a:rPr lang="en-GB" sz="8000" dirty="0" smtClean="0"/>
              <a:t> </a:t>
            </a:r>
            <a:r>
              <a:rPr lang="en-GB" sz="8000" dirty="0" err="1" smtClean="0"/>
              <a:t>revolucionarno</a:t>
            </a:r>
            <a:r>
              <a:rPr lang="en-GB" sz="8000" dirty="0" smtClean="0"/>
              <a:t>. </a:t>
            </a:r>
            <a:r>
              <a:rPr lang="en-GB" sz="8000" dirty="0" err="1" smtClean="0"/>
              <a:t>Svaki</a:t>
            </a:r>
            <a:r>
              <a:rPr lang="en-GB" sz="8000" dirty="0" smtClean="0"/>
              <a:t> put </a:t>
            </a:r>
            <a:r>
              <a:rPr lang="en-GB" sz="8000" dirty="0" err="1" smtClean="0"/>
              <a:t>kada</a:t>
            </a:r>
            <a:r>
              <a:rPr lang="en-GB" sz="8000" dirty="0" smtClean="0"/>
              <a:t> </a:t>
            </a:r>
            <a:r>
              <a:rPr lang="en-GB" sz="8000" dirty="0" err="1" smtClean="0"/>
              <a:t>dete</a:t>
            </a:r>
            <a:r>
              <a:rPr lang="en-GB" sz="8000" dirty="0" smtClean="0"/>
              <a:t> </a:t>
            </a:r>
            <a:r>
              <a:rPr lang="en-GB" sz="8000" dirty="0" err="1" smtClean="0"/>
              <a:t>pokuša</a:t>
            </a:r>
            <a:r>
              <a:rPr lang="en-GB" sz="8000" dirty="0" smtClean="0"/>
              <a:t> </a:t>
            </a:r>
            <a:r>
              <a:rPr lang="en-GB" sz="8000" dirty="0" err="1" smtClean="0"/>
              <a:t>da</a:t>
            </a:r>
            <a:r>
              <a:rPr lang="en-GB" sz="8000" dirty="0" smtClean="0"/>
              <a:t> </a:t>
            </a:r>
            <a:r>
              <a:rPr lang="en-GB" sz="8000" dirty="0" err="1" smtClean="0"/>
              <a:t>uradi</a:t>
            </a:r>
            <a:r>
              <a:rPr lang="en-GB" sz="8000" dirty="0" smtClean="0"/>
              <a:t> </a:t>
            </a:r>
            <a:r>
              <a:rPr lang="en-GB" sz="8000" dirty="0" err="1" smtClean="0"/>
              <a:t>nešto</a:t>
            </a:r>
            <a:r>
              <a:rPr lang="en-GB" sz="8000" dirty="0" smtClean="0"/>
              <a:t> novo, u to je </a:t>
            </a:r>
            <a:r>
              <a:rPr lang="en-GB" sz="8000" dirty="0" err="1" smtClean="0"/>
              <a:t>uključen</a:t>
            </a:r>
            <a:r>
              <a:rPr lang="en-GB" sz="8000" dirty="0" smtClean="0"/>
              <a:t> </a:t>
            </a:r>
            <a:r>
              <a:rPr lang="en-GB" sz="8000" dirty="0" err="1" smtClean="0"/>
              <a:t>i</a:t>
            </a:r>
            <a:r>
              <a:rPr lang="en-GB" sz="8000" dirty="0" smtClean="0"/>
              <a:t> </a:t>
            </a:r>
            <a:r>
              <a:rPr lang="en-GB" sz="8000" dirty="0" err="1" smtClean="0"/>
              <a:t>jedan</a:t>
            </a:r>
            <a:r>
              <a:rPr lang="en-GB" sz="8000" dirty="0" smtClean="0"/>
              <a:t> </a:t>
            </a:r>
            <a:r>
              <a:rPr lang="en-GB" sz="8000" dirty="0" err="1" smtClean="0"/>
              <a:t>nivo</a:t>
            </a:r>
            <a:r>
              <a:rPr lang="en-GB" sz="8000" dirty="0" smtClean="0"/>
              <a:t> </a:t>
            </a:r>
            <a:r>
              <a:rPr lang="en-GB" sz="8000" dirty="0" err="1" smtClean="0"/>
              <a:t>kreativnosti</a:t>
            </a:r>
            <a:r>
              <a:rPr lang="en-GB" sz="8000" dirty="0" smtClean="0"/>
              <a:t>. Na primer, </a:t>
            </a:r>
            <a:r>
              <a:rPr lang="en-GB" sz="8000" dirty="0" err="1" smtClean="0"/>
              <a:t>kada</a:t>
            </a:r>
            <a:r>
              <a:rPr lang="en-GB" sz="8000" dirty="0" smtClean="0"/>
              <a:t> </a:t>
            </a:r>
            <a:r>
              <a:rPr lang="en-GB" sz="8000" dirty="0" err="1" smtClean="0"/>
              <a:t>dete</a:t>
            </a:r>
            <a:r>
              <a:rPr lang="en-GB" sz="8000" dirty="0" smtClean="0"/>
              <a:t> </a:t>
            </a:r>
            <a:r>
              <a:rPr lang="en-GB" sz="8000" dirty="0" err="1" smtClean="0"/>
              <a:t>otkrije</a:t>
            </a:r>
            <a:r>
              <a:rPr lang="en-GB" sz="8000" dirty="0" smtClean="0"/>
              <a:t> </a:t>
            </a:r>
            <a:r>
              <a:rPr lang="en-GB" sz="8000" dirty="0" err="1" smtClean="0"/>
              <a:t>nov</a:t>
            </a:r>
            <a:r>
              <a:rPr lang="en-GB" sz="8000" dirty="0" smtClean="0"/>
              <a:t> </a:t>
            </a:r>
            <a:r>
              <a:rPr lang="en-GB" sz="8000" dirty="0" err="1" smtClean="0"/>
              <a:t>način</a:t>
            </a:r>
            <a:r>
              <a:rPr lang="en-GB" sz="8000" dirty="0" smtClean="0"/>
              <a:t> </a:t>
            </a:r>
            <a:r>
              <a:rPr lang="en-GB" sz="8000" dirty="0" err="1" smtClean="0"/>
              <a:t>da</a:t>
            </a:r>
            <a:r>
              <a:rPr lang="en-GB" sz="8000" dirty="0" smtClean="0"/>
              <a:t> </a:t>
            </a:r>
            <a:r>
              <a:rPr lang="en-GB" sz="8000" dirty="0" err="1" smtClean="0"/>
              <a:t>složi</a:t>
            </a:r>
            <a:r>
              <a:rPr lang="en-GB" sz="8000" dirty="0" smtClean="0"/>
              <a:t> </a:t>
            </a:r>
            <a:r>
              <a:rPr lang="en-GB" sz="8000" dirty="0" err="1" smtClean="0"/>
              <a:t>kocke</a:t>
            </a:r>
            <a:r>
              <a:rPr lang="en-GB" sz="8000" dirty="0" smtClean="0"/>
              <a:t>, </a:t>
            </a:r>
            <a:r>
              <a:rPr lang="en-GB" sz="8000" dirty="0" err="1" smtClean="0"/>
              <a:t>za</a:t>
            </a:r>
            <a:r>
              <a:rPr lang="en-GB" sz="8000" dirty="0" smtClean="0"/>
              <a:t> </a:t>
            </a:r>
            <a:r>
              <a:rPr lang="en-GB" sz="8000" dirty="0" err="1" smtClean="0"/>
              <a:t>njega</a:t>
            </a:r>
            <a:r>
              <a:rPr lang="en-GB" sz="8000" dirty="0" smtClean="0"/>
              <a:t> je to </a:t>
            </a:r>
            <a:r>
              <a:rPr lang="en-GB" sz="8000" dirty="0" err="1" smtClean="0"/>
              <a:t>nov</a:t>
            </a:r>
            <a:r>
              <a:rPr lang="en-GB" sz="8000" dirty="0" smtClean="0"/>
              <a:t> </a:t>
            </a:r>
            <a:r>
              <a:rPr lang="en-GB" sz="8000" dirty="0" err="1" smtClean="0"/>
              <a:t>i</a:t>
            </a:r>
            <a:r>
              <a:rPr lang="en-GB" sz="8000" dirty="0" smtClean="0"/>
              <a:t> </a:t>
            </a:r>
            <a:r>
              <a:rPr lang="en-GB" sz="8000" dirty="0" err="1" smtClean="0"/>
              <a:t>značajan</a:t>
            </a:r>
            <a:r>
              <a:rPr lang="en-GB" sz="8000" dirty="0" smtClean="0"/>
              <a:t> </a:t>
            </a:r>
            <a:r>
              <a:rPr lang="en-GB" sz="8000" dirty="0" err="1" smtClean="0"/>
              <a:t>pomak</a:t>
            </a:r>
            <a:r>
              <a:rPr lang="en-GB" sz="8000" dirty="0" smtClean="0"/>
              <a:t>.....</a:t>
            </a:r>
          </a:p>
          <a:p>
            <a:r>
              <a:rPr lang="en-GB" sz="8000" dirty="0" smtClean="0"/>
              <a:t>Mali-c -  Mali-c </a:t>
            </a:r>
            <a:r>
              <a:rPr lang="en-GB" sz="8000" dirty="0" err="1" smtClean="0"/>
              <a:t>nivo</a:t>
            </a:r>
            <a:r>
              <a:rPr lang="en-GB" sz="8000" dirty="0" smtClean="0"/>
              <a:t> </a:t>
            </a:r>
            <a:r>
              <a:rPr lang="en-GB" sz="8000" dirty="0" err="1" smtClean="0"/>
              <a:t>kreativnosti</a:t>
            </a:r>
            <a:r>
              <a:rPr lang="en-GB" sz="8000" dirty="0" smtClean="0"/>
              <a:t> je </a:t>
            </a:r>
            <a:r>
              <a:rPr lang="en-GB" sz="8000" dirty="0" err="1" smtClean="0"/>
              <a:t>rast</a:t>
            </a:r>
            <a:r>
              <a:rPr lang="en-GB" sz="8000" dirty="0" smtClean="0"/>
              <a:t> </a:t>
            </a:r>
            <a:r>
              <a:rPr lang="en-GB" sz="8000" dirty="0" err="1" smtClean="0"/>
              <a:t>sa</a:t>
            </a:r>
            <a:r>
              <a:rPr lang="en-GB" sz="8000" dirty="0" smtClean="0"/>
              <a:t> </a:t>
            </a:r>
            <a:r>
              <a:rPr lang="en-GB" sz="8000" dirty="0" err="1" smtClean="0"/>
              <a:t>prethodnog</a:t>
            </a:r>
            <a:r>
              <a:rPr lang="en-GB" sz="8000" dirty="0" smtClean="0"/>
              <a:t> </a:t>
            </a:r>
            <a:r>
              <a:rPr lang="en-GB" sz="8000" dirty="0" err="1" smtClean="0"/>
              <a:t>nivoa</a:t>
            </a:r>
            <a:r>
              <a:rPr lang="en-GB" sz="8000" dirty="0" smtClean="0"/>
              <a:t> </a:t>
            </a:r>
            <a:r>
              <a:rPr lang="en-GB" sz="8000" dirty="0" err="1" smtClean="0"/>
              <a:t>na</a:t>
            </a:r>
            <a:r>
              <a:rPr lang="en-GB" sz="8000" dirty="0" smtClean="0"/>
              <a:t> </a:t>
            </a:r>
            <a:r>
              <a:rPr lang="en-GB" sz="8000" dirty="0" err="1" smtClean="0"/>
              <a:t>nivo</a:t>
            </a:r>
            <a:r>
              <a:rPr lang="en-GB" sz="8000" dirty="0" smtClean="0"/>
              <a:t> </a:t>
            </a:r>
            <a:r>
              <a:rPr lang="en-GB" sz="8000" dirty="0" err="1" smtClean="0"/>
              <a:t>na</a:t>
            </a:r>
            <a:r>
              <a:rPr lang="en-GB" sz="8000" dirty="0" smtClean="0"/>
              <a:t> </a:t>
            </a:r>
            <a:r>
              <a:rPr lang="en-GB" sz="8000" dirty="0" err="1" smtClean="0"/>
              <a:t>kojem</a:t>
            </a:r>
            <a:r>
              <a:rPr lang="en-GB" sz="8000" dirty="0" smtClean="0"/>
              <a:t> no </a:t>
            </a:r>
            <a:r>
              <a:rPr lang="en-GB" sz="8000" dirty="0" err="1" smtClean="0"/>
              <a:t>što</a:t>
            </a:r>
            <a:r>
              <a:rPr lang="en-GB" sz="8000" dirty="0" smtClean="0"/>
              <a:t> </a:t>
            </a:r>
            <a:r>
              <a:rPr lang="en-GB" sz="8000" dirty="0" err="1" smtClean="0"/>
              <a:t>dete</a:t>
            </a:r>
            <a:r>
              <a:rPr lang="en-GB" sz="8000" dirty="0" smtClean="0"/>
              <a:t> </a:t>
            </a:r>
            <a:r>
              <a:rPr lang="en-GB" sz="8000" dirty="0" err="1" smtClean="0"/>
              <a:t>stvara</a:t>
            </a:r>
            <a:r>
              <a:rPr lang="en-GB" sz="8000" dirty="0" smtClean="0"/>
              <a:t> </a:t>
            </a:r>
            <a:r>
              <a:rPr lang="en-GB" sz="8000" dirty="0" err="1" smtClean="0"/>
              <a:t>može</a:t>
            </a:r>
            <a:r>
              <a:rPr lang="en-GB" sz="8000" dirty="0" smtClean="0"/>
              <a:t> </a:t>
            </a:r>
            <a:r>
              <a:rPr lang="en-GB" sz="8000" dirty="0" err="1" smtClean="0"/>
              <a:t>biti</a:t>
            </a:r>
            <a:r>
              <a:rPr lang="en-GB" sz="8000" dirty="0" smtClean="0"/>
              <a:t> </a:t>
            </a:r>
            <a:r>
              <a:rPr lang="en-GB" sz="8000" dirty="0" err="1" smtClean="0"/>
              <a:t>vredno</a:t>
            </a:r>
            <a:r>
              <a:rPr lang="en-GB" sz="8000" dirty="0" smtClean="0"/>
              <a:t> </a:t>
            </a:r>
            <a:r>
              <a:rPr lang="en-GB" sz="8000" dirty="0" err="1" smtClean="0"/>
              <a:t>i</a:t>
            </a:r>
            <a:r>
              <a:rPr lang="en-GB" sz="8000" dirty="0" smtClean="0"/>
              <a:t> </a:t>
            </a:r>
            <a:r>
              <a:rPr lang="en-GB" sz="8000" dirty="0" err="1" smtClean="0"/>
              <a:t>za</a:t>
            </a:r>
            <a:r>
              <a:rPr lang="en-GB" sz="8000" dirty="0" smtClean="0"/>
              <a:t> </a:t>
            </a:r>
            <a:r>
              <a:rPr lang="en-GB" sz="8000" dirty="0" err="1" smtClean="0"/>
              <a:t>druge</a:t>
            </a:r>
            <a:r>
              <a:rPr lang="en-GB" sz="8000" dirty="0" smtClean="0"/>
              <a:t> u </a:t>
            </a:r>
            <a:r>
              <a:rPr lang="en-GB" sz="8000" dirty="0" err="1" smtClean="0"/>
              <a:t>njegovoj</a:t>
            </a:r>
            <a:r>
              <a:rPr lang="en-GB" sz="8000" dirty="0" smtClean="0"/>
              <a:t> </a:t>
            </a:r>
            <a:r>
              <a:rPr lang="en-GB" sz="8000" dirty="0" err="1" smtClean="0"/>
              <a:t>okolini</a:t>
            </a:r>
            <a:r>
              <a:rPr lang="en-GB" sz="8000" dirty="0" smtClean="0"/>
              <a:t>. Na primer, </a:t>
            </a:r>
            <a:r>
              <a:rPr lang="en-GB" sz="8000" dirty="0" err="1" smtClean="0"/>
              <a:t>novi</a:t>
            </a:r>
            <a:r>
              <a:rPr lang="en-GB" sz="8000" dirty="0" smtClean="0"/>
              <a:t> </a:t>
            </a:r>
            <a:r>
              <a:rPr lang="en-GB" sz="8000" dirty="0" err="1" smtClean="0"/>
              <a:t>detetov</a:t>
            </a:r>
            <a:r>
              <a:rPr lang="en-GB" sz="8000" dirty="0" smtClean="0"/>
              <a:t> </a:t>
            </a:r>
            <a:r>
              <a:rPr lang="en-GB" sz="8000" dirty="0" err="1" smtClean="0"/>
              <a:t>crtež</a:t>
            </a:r>
            <a:r>
              <a:rPr lang="en-GB" sz="8000" dirty="0" smtClean="0"/>
              <a:t> </a:t>
            </a:r>
            <a:r>
              <a:rPr lang="en-GB" sz="8000" dirty="0" err="1" smtClean="0"/>
              <a:t>roditelji</a:t>
            </a:r>
            <a:r>
              <a:rPr lang="en-GB" sz="8000" dirty="0" smtClean="0"/>
              <a:t> </a:t>
            </a:r>
            <a:r>
              <a:rPr lang="en-GB" sz="8000" dirty="0" err="1" smtClean="0"/>
              <a:t>uramljuju</a:t>
            </a:r>
            <a:r>
              <a:rPr lang="en-GB" sz="8000" dirty="0" smtClean="0"/>
              <a:t> </a:t>
            </a:r>
            <a:r>
              <a:rPr lang="en-GB" sz="8000" dirty="0" err="1" smtClean="0"/>
              <a:t>i</a:t>
            </a:r>
            <a:r>
              <a:rPr lang="en-GB" sz="8000" dirty="0" smtClean="0"/>
              <a:t> on </a:t>
            </a:r>
            <a:r>
              <a:rPr lang="en-GB" sz="8000" dirty="0" err="1" smtClean="0"/>
              <a:t>postaje</a:t>
            </a:r>
            <a:r>
              <a:rPr lang="en-GB" sz="8000" dirty="0" smtClean="0"/>
              <a:t> </a:t>
            </a:r>
            <a:r>
              <a:rPr lang="en-GB" sz="8000" dirty="0" err="1" smtClean="0"/>
              <a:t>malo</a:t>
            </a:r>
            <a:r>
              <a:rPr lang="en-GB" sz="8000" dirty="0" smtClean="0"/>
              <a:t> </a:t>
            </a:r>
            <a:r>
              <a:rPr lang="en-GB" sz="8000" dirty="0" err="1" smtClean="0"/>
              <a:t>umetničko</a:t>
            </a:r>
            <a:r>
              <a:rPr lang="en-GB" sz="8000" dirty="0" smtClean="0"/>
              <a:t> </a:t>
            </a:r>
            <a:r>
              <a:rPr lang="en-GB" sz="8000" dirty="0" err="1" smtClean="0"/>
              <a:t>delo</a:t>
            </a:r>
            <a:r>
              <a:rPr lang="en-GB" sz="8000" dirty="0" smtClean="0"/>
              <a:t> </a:t>
            </a:r>
            <a:r>
              <a:rPr lang="en-GB" sz="8000" dirty="0" err="1" smtClean="0"/>
              <a:t>za</a:t>
            </a:r>
            <a:r>
              <a:rPr lang="en-GB" sz="8000" dirty="0" smtClean="0"/>
              <a:t> </a:t>
            </a:r>
            <a:r>
              <a:rPr lang="en-GB" sz="8000" dirty="0" err="1" smtClean="0"/>
              <a:t>njegovu</a:t>
            </a:r>
            <a:r>
              <a:rPr lang="en-GB" sz="8000" dirty="0" smtClean="0"/>
              <a:t> </a:t>
            </a:r>
            <a:r>
              <a:rPr lang="en-GB" sz="8000" dirty="0" err="1" smtClean="0"/>
              <a:t>porodicu</a:t>
            </a:r>
            <a:r>
              <a:rPr lang="en-GB" sz="8000" dirty="0" smtClean="0"/>
              <a:t>.....</a:t>
            </a:r>
          </a:p>
          <a:p>
            <a:r>
              <a:rPr lang="en-GB" sz="8000" dirty="0" smtClean="0"/>
              <a:t>Pro-c  - Na </a:t>
            </a:r>
            <a:r>
              <a:rPr lang="en-GB" sz="8000" dirty="0" err="1" smtClean="0"/>
              <a:t>ovom</a:t>
            </a:r>
            <a:r>
              <a:rPr lang="en-GB" sz="8000" dirty="0" smtClean="0"/>
              <a:t> </a:t>
            </a:r>
            <a:r>
              <a:rPr lang="en-GB" sz="8000" dirty="0" err="1" smtClean="0"/>
              <a:t>nivou</a:t>
            </a:r>
            <a:r>
              <a:rPr lang="en-GB" sz="8000" dirty="0" smtClean="0"/>
              <a:t> </a:t>
            </a:r>
            <a:r>
              <a:rPr lang="en-GB" sz="8000" dirty="0" err="1" smtClean="0"/>
              <a:t>kreativnosti</a:t>
            </a:r>
            <a:r>
              <a:rPr lang="en-GB" sz="8000" dirty="0" smtClean="0"/>
              <a:t> je </a:t>
            </a:r>
            <a:r>
              <a:rPr lang="en-GB" sz="8000" dirty="0" err="1" smtClean="0"/>
              <a:t>osoba</a:t>
            </a:r>
            <a:r>
              <a:rPr lang="en-GB" sz="8000" dirty="0" smtClean="0"/>
              <a:t> </a:t>
            </a:r>
            <a:r>
              <a:rPr lang="en-GB" sz="8000" dirty="0" err="1" smtClean="0"/>
              <a:t>koja</a:t>
            </a:r>
            <a:r>
              <a:rPr lang="en-GB" sz="8000" dirty="0" smtClean="0"/>
              <a:t> </a:t>
            </a:r>
            <a:r>
              <a:rPr lang="en-GB" sz="8000" dirty="0" err="1" smtClean="0"/>
              <a:t>pokazuje</a:t>
            </a:r>
            <a:r>
              <a:rPr lang="en-GB" sz="8000" dirty="0" smtClean="0"/>
              <a:t> </a:t>
            </a:r>
            <a:r>
              <a:rPr lang="en-GB" sz="8000" dirty="0" err="1" smtClean="0"/>
              <a:t>kreativne</a:t>
            </a:r>
            <a:r>
              <a:rPr lang="en-GB" sz="8000" dirty="0" smtClean="0"/>
              <a:t> </a:t>
            </a:r>
            <a:r>
              <a:rPr lang="en-GB" sz="8000" dirty="0" err="1" smtClean="0"/>
              <a:t>doprinose</a:t>
            </a:r>
            <a:r>
              <a:rPr lang="en-GB" sz="8000" dirty="0" smtClean="0"/>
              <a:t> u </a:t>
            </a:r>
            <a:r>
              <a:rPr lang="en-GB" sz="8000" dirty="0" err="1" smtClean="0"/>
              <a:t>polju</a:t>
            </a:r>
            <a:r>
              <a:rPr lang="en-GB" sz="8000" dirty="0" smtClean="0"/>
              <a:t> </a:t>
            </a:r>
            <a:r>
              <a:rPr lang="en-GB" sz="8000" dirty="0" err="1" smtClean="0"/>
              <a:t>svoje</a:t>
            </a:r>
            <a:r>
              <a:rPr lang="en-GB" sz="8000" dirty="0" smtClean="0"/>
              <a:t> </a:t>
            </a:r>
            <a:r>
              <a:rPr lang="en-GB" sz="8000" dirty="0" err="1" smtClean="0"/>
              <a:t>profesije</a:t>
            </a:r>
            <a:r>
              <a:rPr lang="en-GB" sz="8000" dirty="0" smtClean="0"/>
              <a:t>. Na primer, </a:t>
            </a:r>
            <a:r>
              <a:rPr lang="en-GB" sz="8000" dirty="0" err="1" smtClean="0"/>
              <a:t>dete</a:t>
            </a:r>
            <a:r>
              <a:rPr lang="en-GB" sz="8000" dirty="0" smtClean="0"/>
              <a:t> </a:t>
            </a:r>
            <a:r>
              <a:rPr lang="en-GB" sz="8000" dirty="0" err="1" smtClean="0"/>
              <a:t>koje</a:t>
            </a:r>
            <a:r>
              <a:rPr lang="en-GB" sz="8000" dirty="0" smtClean="0"/>
              <a:t> se </a:t>
            </a:r>
            <a:r>
              <a:rPr lang="en-GB" sz="8000" dirty="0" err="1" smtClean="0"/>
              <a:t>godinama</a:t>
            </a:r>
            <a:r>
              <a:rPr lang="en-GB" sz="8000" dirty="0" smtClean="0"/>
              <a:t> </a:t>
            </a:r>
            <a:r>
              <a:rPr lang="en-GB" sz="8000" dirty="0" err="1" smtClean="0"/>
              <a:t>bavilo</a:t>
            </a:r>
            <a:r>
              <a:rPr lang="en-GB" sz="8000" dirty="0" smtClean="0"/>
              <a:t> </a:t>
            </a:r>
            <a:r>
              <a:rPr lang="en-GB" sz="8000" dirty="0" err="1" smtClean="0"/>
              <a:t>i</a:t>
            </a:r>
            <a:r>
              <a:rPr lang="en-GB" sz="8000" dirty="0" smtClean="0"/>
              <a:t> </a:t>
            </a:r>
            <a:r>
              <a:rPr lang="en-GB" sz="8000" dirty="0" err="1" smtClean="0"/>
              <a:t>razvijalo</a:t>
            </a:r>
            <a:r>
              <a:rPr lang="en-GB" sz="8000" dirty="0" smtClean="0"/>
              <a:t> </a:t>
            </a:r>
            <a:r>
              <a:rPr lang="en-GB" sz="8000" dirty="0" err="1" smtClean="0"/>
              <a:t>svoje</a:t>
            </a:r>
            <a:r>
              <a:rPr lang="en-GB" sz="8000" dirty="0" smtClean="0"/>
              <a:t> </a:t>
            </a:r>
            <a:r>
              <a:rPr lang="en-GB" sz="8000" dirty="0" err="1" smtClean="0"/>
              <a:t>umetničke</a:t>
            </a:r>
            <a:r>
              <a:rPr lang="en-GB" sz="8000" dirty="0" smtClean="0"/>
              <a:t> </a:t>
            </a:r>
            <a:r>
              <a:rPr lang="en-GB" sz="8000" dirty="0" err="1" smtClean="0"/>
              <a:t>sposobnosti</a:t>
            </a:r>
            <a:r>
              <a:rPr lang="en-GB" sz="8000" dirty="0" smtClean="0"/>
              <a:t>, </a:t>
            </a:r>
            <a:r>
              <a:rPr lang="en-GB" sz="8000" dirty="0" err="1" smtClean="0"/>
              <a:t>postaje</a:t>
            </a:r>
            <a:r>
              <a:rPr lang="en-GB" sz="8000" dirty="0" smtClean="0"/>
              <a:t> </a:t>
            </a:r>
            <a:r>
              <a:rPr lang="en-GB" sz="8000" dirty="0" err="1" smtClean="0"/>
              <a:t>akademski</a:t>
            </a:r>
            <a:r>
              <a:rPr lang="en-GB" sz="8000" dirty="0" smtClean="0"/>
              <a:t> </a:t>
            </a:r>
            <a:r>
              <a:rPr lang="en-GB" sz="8000" dirty="0" err="1" smtClean="0"/>
              <a:t>slikar</a:t>
            </a:r>
            <a:r>
              <a:rPr lang="en-GB" sz="8000" dirty="0" smtClean="0"/>
              <a:t> </a:t>
            </a:r>
            <a:r>
              <a:rPr lang="en-GB" sz="8000" dirty="0" err="1" smtClean="0"/>
              <a:t>i</a:t>
            </a:r>
            <a:r>
              <a:rPr lang="en-GB" sz="8000" dirty="0" smtClean="0"/>
              <a:t> </a:t>
            </a:r>
            <a:r>
              <a:rPr lang="en-GB" sz="8000" dirty="0" err="1" smtClean="0"/>
              <a:t>ostvaruje</a:t>
            </a:r>
            <a:r>
              <a:rPr lang="en-GB" sz="8000" dirty="0" smtClean="0"/>
              <a:t> </a:t>
            </a:r>
            <a:r>
              <a:rPr lang="en-GB" sz="8000" dirty="0" err="1" smtClean="0"/>
              <a:t>značajne</a:t>
            </a:r>
            <a:r>
              <a:rPr lang="en-GB" sz="8000" dirty="0" smtClean="0"/>
              <a:t> </a:t>
            </a:r>
            <a:r>
              <a:rPr lang="en-GB" sz="8000" dirty="0" err="1" smtClean="0"/>
              <a:t>rezultate</a:t>
            </a:r>
            <a:r>
              <a:rPr lang="en-GB" sz="8000" dirty="0" smtClean="0"/>
              <a:t>. Big-C </a:t>
            </a:r>
            <a:r>
              <a:rPr lang="en-GB" sz="8000" dirty="0" err="1" smtClean="0"/>
              <a:t>nivo</a:t>
            </a:r>
            <a:r>
              <a:rPr lang="en-GB" sz="8000" dirty="0" smtClean="0"/>
              <a:t> </a:t>
            </a:r>
            <a:r>
              <a:rPr lang="en-GB" sz="8000" dirty="0" err="1" smtClean="0"/>
              <a:t>kreativnosti</a:t>
            </a:r>
            <a:endParaRPr lang="en-GB" sz="8000" dirty="0" smtClean="0"/>
          </a:p>
          <a:p>
            <a:r>
              <a:rPr lang="en-GB" sz="8000" dirty="0" err="1" smtClean="0"/>
              <a:t>Veliko</a:t>
            </a:r>
            <a:r>
              <a:rPr lang="en-GB" sz="8000" dirty="0" smtClean="0"/>
              <a:t> </a:t>
            </a:r>
            <a:r>
              <a:rPr lang="en-GB" sz="8000" dirty="0" smtClean="0"/>
              <a:t>C (Big-C) </a:t>
            </a:r>
            <a:r>
              <a:rPr lang="en-GB" sz="8000" dirty="0" smtClean="0"/>
              <a:t> - </a:t>
            </a:r>
            <a:r>
              <a:rPr lang="en-GB" sz="8000" dirty="0" err="1" smtClean="0"/>
              <a:t>Ovaj</a:t>
            </a:r>
            <a:r>
              <a:rPr lang="en-GB" sz="8000" dirty="0" smtClean="0"/>
              <a:t> </a:t>
            </a:r>
            <a:r>
              <a:rPr lang="en-GB" sz="8000" dirty="0" err="1" smtClean="0"/>
              <a:t>nivo</a:t>
            </a:r>
            <a:r>
              <a:rPr lang="en-GB" sz="8000" dirty="0" smtClean="0"/>
              <a:t> </a:t>
            </a:r>
            <a:r>
              <a:rPr lang="en-GB" sz="8000" dirty="0" err="1" smtClean="0"/>
              <a:t>kreativnosti</a:t>
            </a:r>
            <a:r>
              <a:rPr lang="en-GB" sz="8000" dirty="0" smtClean="0"/>
              <a:t> </a:t>
            </a:r>
            <a:r>
              <a:rPr lang="en-GB" sz="8000" dirty="0" err="1" smtClean="0"/>
              <a:t>odlikuje</a:t>
            </a:r>
            <a:r>
              <a:rPr lang="en-GB" sz="8000" dirty="0" smtClean="0"/>
              <a:t> one </a:t>
            </a:r>
            <a:r>
              <a:rPr lang="en-GB" sz="8000" dirty="0" err="1" smtClean="0"/>
              <a:t>koji</a:t>
            </a:r>
            <a:r>
              <a:rPr lang="en-GB" sz="8000" dirty="0" smtClean="0"/>
              <a:t> </a:t>
            </a:r>
            <a:r>
              <a:rPr lang="en-GB" sz="8000" dirty="0" err="1" smtClean="0"/>
              <a:t>ostaju</a:t>
            </a:r>
            <a:r>
              <a:rPr lang="en-GB" sz="8000" dirty="0" smtClean="0"/>
              <a:t> </a:t>
            </a:r>
            <a:r>
              <a:rPr lang="en-GB" sz="8000" dirty="0" err="1" smtClean="0"/>
              <a:t>upamćeni</a:t>
            </a:r>
            <a:r>
              <a:rPr lang="en-GB" sz="8000" dirty="0" smtClean="0"/>
              <a:t> u </a:t>
            </a:r>
            <a:r>
              <a:rPr lang="en-GB" sz="8000" dirty="0" err="1" smtClean="0"/>
              <a:t>istoriji</a:t>
            </a:r>
            <a:r>
              <a:rPr lang="en-GB" sz="8000" dirty="0" smtClean="0"/>
              <a:t> </a:t>
            </a:r>
            <a:r>
              <a:rPr lang="en-GB" sz="8000" dirty="0" err="1" smtClean="0"/>
              <a:t>po</a:t>
            </a:r>
            <a:r>
              <a:rPr lang="en-GB" sz="8000" dirty="0" smtClean="0"/>
              <a:t> </a:t>
            </a:r>
            <a:r>
              <a:rPr lang="en-GB" sz="8000" dirty="0" err="1" smtClean="0"/>
              <a:t>svojim</a:t>
            </a:r>
            <a:r>
              <a:rPr lang="en-GB" sz="8000" dirty="0" smtClean="0"/>
              <a:t> </a:t>
            </a:r>
            <a:r>
              <a:rPr lang="en-GB" sz="8000" dirty="0" err="1" smtClean="0"/>
              <a:t>doprinosima</a:t>
            </a:r>
            <a:r>
              <a:rPr lang="en-GB" sz="8000" dirty="0" smtClean="0"/>
              <a:t>. </a:t>
            </a:r>
            <a:r>
              <a:rPr lang="en-GB" sz="8000" dirty="0" err="1" smtClean="0"/>
              <a:t>Veliko</a:t>
            </a:r>
            <a:r>
              <a:rPr lang="en-GB" sz="8000" dirty="0" smtClean="0"/>
              <a:t> C </a:t>
            </a:r>
            <a:r>
              <a:rPr lang="en-GB" sz="8000" dirty="0" err="1" smtClean="0"/>
              <a:t>uključuje</a:t>
            </a:r>
            <a:r>
              <a:rPr lang="en-GB" sz="8000" dirty="0" smtClean="0"/>
              <a:t> u </a:t>
            </a:r>
            <a:r>
              <a:rPr lang="en-GB" sz="8000" dirty="0" err="1" smtClean="0"/>
              <a:t>sebe</a:t>
            </a:r>
            <a:r>
              <a:rPr lang="en-GB" sz="8000" dirty="0" smtClean="0"/>
              <a:t> </a:t>
            </a:r>
            <a:r>
              <a:rPr lang="en-GB" sz="8000" dirty="0" err="1" smtClean="0"/>
              <a:t>procenu</a:t>
            </a:r>
            <a:r>
              <a:rPr lang="en-GB" sz="8000" dirty="0" smtClean="0"/>
              <a:t> </a:t>
            </a:r>
            <a:r>
              <a:rPr lang="en-GB" sz="8000" dirty="0" err="1" smtClean="0"/>
              <a:t>nečije</a:t>
            </a:r>
            <a:r>
              <a:rPr lang="en-GB" sz="8000" dirty="0" smtClean="0"/>
              <a:t> </a:t>
            </a:r>
            <a:r>
              <a:rPr lang="en-GB" sz="8000" dirty="0" err="1" smtClean="0"/>
              <a:t>celokupne</a:t>
            </a:r>
            <a:r>
              <a:rPr lang="en-GB" sz="8000" dirty="0" smtClean="0"/>
              <a:t> </a:t>
            </a:r>
            <a:r>
              <a:rPr lang="en-GB" sz="8000" dirty="0" err="1" smtClean="0"/>
              <a:t>karijere</a:t>
            </a:r>
            <a:r>
              <a:rPr lang="en-GB" sz="8000" dirty="0" smtClean="0"/>
              <a:t>, </a:t>
            </a:r>
            <a:r>
              <a:rPr lang="en-GB" sz="8000" dirty="0" err="1" smtClean="0"/>
              <a:t>procenu</a:t>
            </a:r>
            <a:r>
              <a:rPr lang="en-GB" sz="8000" dirty="0" smtClean="0"/>
              <a:t> </a:t>
            </a:r>
            <a:r>
              <a:rPr lang="en-GB" sz="8000" dirty="0" err="1" smtClean="0"/>
              <a:t>doprinosa</a:t>
            </a:r>
            <a:r>
              <a:rPr lang="en-GB" sz="8000" dirty="0" smtClean="0"/>
              <a:t> u </a:t>
            </a:r>
            <a:r>
              <a:rPr lang="en-GB" sz="8000" dirty="0" err="1" smtClean="0"/>
              <a:t>odnosu</a:t>
            </a:r>
            <a:r>
              <a:rPr lang="en-GB" sz="8000" dirty="0" smtClean="0"/>
              <a:t> </a:t>
            </a:r>
            <a:r>
              <a:rPr lang="en-GB" sz="8000" dirty="0" err="1" smtClean="0"/>
              <a:t>na</a:t>
            </a:r>
            <a:r>
              <a:rPr lang="en-GB" sz="8000" dirty="0" smtClean="0"/>
              <a:t> </a:t>
            </a:r>
            <a:r>
              <a:rPr lang="en-GB" sz="8000" dirty="0" err="1" smtClean="0"/>
              <a:t>druge</a:t>
            </a:r>
            <a:r>
              <a:rPr lang="en-GB" sz="8000" dirty="0" smtClean="0"/>
              <a:t> </a:t>
            </a:r>
            <a:r>
              <a:rPr lang="en-GB" sz="8000" dirty="0" err="1" smtClean="0"/>
              <a:t>stvaraoce</a:t>
            </a:r>
            <a:r>
              <a:rPr lang="en-GB" sz="8000" dirty="0" smtClean="0"/>
              <a:t> </a:t>
            </a:r>
            <a:r>
              <a:rPr lang="en-GB" sz="8000" dirty="0" err="1" smtClean="0"/>
              <a:t>i</a:t>
            </a:r>
            <a:r>
              <a:rPr lang="en-GB" sz="8000" dirty="0" smtClean="0"/>
              <a:t> </a:t>
            </a:r>
            <a:r>
              <a:rPr lang="en-GB" sz="8000" dirty="0" err="1" smtClean="0"/>
              <a:t>postvalja</a:t>
            </a:r>
            <a:r>
              <a:rPr lang="en-GB" sz="8000" dirty="0" smtClean="0"/>
              <a:t> </a:t>
            </a:r>
            <a:r>
              <a:rPr lang="en-GB" sz="8000" dirty="0" err="1" smtClean="0"/>
              <a:t>njegove</a:t>
            </a:r>
            <a:r>
              <a:rPr lang="en-GB" sz="8000" dirty="0" smtClean="0"/>
              <a:t> </a:t>
            </a:r>
            <a:r>
              <a:rPr lang="en-GB" sz="8000" dirty="0" err="1" smtClean="0"/>
              <a:t>produkte</a:t>
            </a:r>
            <a:r>
              <a:rPr lang="en-GB" sz="8000" dirty="0" smtClean="0"/>
              <a:t> u </a:t>
            </a:r>
            <a:r>
              <a:rPr lang="en-GB" sz="8000" dirty="0" err="1" smtClean="0"/>
              <a:t>trajne</a:t>
            </a:r>
            <a:r>
              <a:rPr lang="en-GB" sz="8000" dirty="0" smtClean="0"/>
              <a:t> </a:t>
            </a:r>
            <a:r>
              <a:rPr lang="en-GB" sz="8000" dirty="0" err="1" smtClean="0"/>
              <a:t>doprinose</a:t>
            </a:r>
            <a:r>
              <a:rPr lang="en-GB" sz="8000" dirty="0" smtClean="0"/>
              <a:t> </a:t>
            </a:r>
            <a:r>
              <a:rPr lang="en-GB" sz="8000" dirty="0" err="1" smtClean="0"/>
              <a:t>društva</a:t>
            </a:r>
            <a:r>
              <a:rPr lang="en-GB" sz="8000" dirty="0" smtClean="0"/>
              <a:t> O </a:t>
            </a:r>
            <a:r>
              <a:rPr lang="en-GB" sz="8000" dirty="0" err="1" smtClean="0"/>
              <a:t>primerima</a:t>
            </a:r>
            <a:r>
              <a:rPr lang="en-GB" sz="8000" dirty="0" smtClean="0"/>
              <a:t> </a:t>
            </a:r>
            <a:r>
              <a:rPr lang="en-GB" sz="8000" dirty="0" err="1" smtClean="0"/>
              <a:t>takvih</a:t>
            </a:r>
            <a:r>
              <a:rPr lang="en-GB" sz="8000" dirty="0" smtClean="0"/>
              <a:t> </a:t>
            </a:r>
            <a:r>
              <a:rPr lang="en-GB" sz="8000" dirty="0" err="1" smtClean="0"/>
              <a:t>doprinosa</a:t>
            </a:r>
            <a:r>
              <a:rPr lang="en-GB" sz="8000" dirty="0" smtClean="0"/>
              <a:t> </a:t>
            </a:r>
            <a:r>
              <a:rPr lang="en-GB" sz="8000" dirty="0" err="1" smtClean="0"/>
              <a:t>učimo</a:t>
            </a:r>
            <a:r>
              <a:rPr lang="en-GB" sz="8000" dirty="0" smtClean="0"/>
              <a:t> </a:t>
            </a:r>
            <a:r>
              <a:rPr lang="en-GB" sz="8000" dirty="0" err="1" smtClean="0"/>
              <a:t>kao</a:t>
            </a:r>
            <a:r>
              <a:rPr lang="en-GB" sz="8000" dirty="0" smtClean="0"/>
              <a:t> </a:t>
            </a:r>
            <a:r>
              <a:rPr lang="en-GB" sz="8000" dirty="0" err="1" smtClean="0"/>
              <a:t>značajnim</a:t>
            </a:r>
            <a:r>
              <a:rPr lang="en-GB" sz="8000" dirty="0" smtClean="0"/>
              <a:t> </a:t>
            </a:r>
            <a:r>
              <a:rPr lang="en-GB" sz="8000" dirty="0" err="1" smtClean="0"/>
              <a:t>ostavštinama</a:t>
            </a:r>
            <a:r>
              <a:rPr lang="en-GB" sz="8000" dirty="0" smtClean="0"/>
              <a:t> u </a:t>
            </a:r>
            <a:r>
              <a:rPr lang="en-GB" sz="8000" dirty="0" err="1" smtClean="0"/>
              <a:t>nauci</a:t>
            </a:r>
            <a:r>
              <a:rPr lang="en-GB" sz="8000" dirty="0" smtClean="0"/>
              <a:t>, </a:t>
            </a:r>
            <a:r>
              <a:rPr lang="en-GB" sz="8000" dirty="0" err="1" smtClean="0"/>
              <a:t>umetnosti</a:t>
            </a:r>
            <a:r>
              <a:rPr lang="en-GB" sz="8000" dirty="0" smtClean="0"/>
              <a:t> </a:t>
            </a:r>
            <a:r>
              <a:rPr lang="en-GB" sz="8000" dirty="0" err="1" smtClean="0"/>
              <a:t>itd</a:t>
            </a:r>
            <a:r>
              <a:rPr lang="en-GB" sz="8000" dirty="0" smtClean="0"/>
              <a:t>....</a:t>
            </a:r>
          </a:p>
          <a:p>
            <a:endParaRPr lang="en-GB" sz="8000" dirty="0" smtClean="0"/>
          </a:p>
          <a:p>
            <a:pPr>
              <a:buNone/>
            </a:pPr>
            <a:endParaRPr lang="en-GB" sz="4900" dirty="0"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sz="2400" dirty="0" smtClean="0"/>
              <a:t>„ </a:t>
            </a:r>
            <a:r>
              <a:rPr lang="en-GB" sz="2400" dirty="0" err="1" smtClean="0"/>
              <a:t>Kreativnost</a:t>
            </a:r>
            <a:r>
              <a:rPr lang="en-GB" sz="2400" dirty="0" smtClean="0"/>
              <a:t> </a:t>
            </a:r>
            <a:r>
              <a:rPr lang="en-GB" sz="2400" dirty="0" err="1" smtClean="0"/>
              <a:t>Malog</a:t>
            </a:r>
            <a:r>
              <a:rPr lang="en-GB" sz="2400" dirty="0" smtClean="0"/>
              <a:t> C </a:t>
            </a:r>
            <a:r>
              <a:rPr lang="en-GB" dirty="0" smtClean="0"/>
              <a:t>je </a:t>
            </a:r>
            <a:r>
              <a:rPr lang="en-GB" dirty="0" err="1" smtClean="0"/>
              <a:t>daleko</a:t>
            </a:r>
            <a:r>
              <a:rPr lang="en-GB" dirty="0" smtClean="0"/>
              <a:t> </a:t>
            </a:r>
            <a:r>
              <a:rPr lang="en-GB" dirty="0" err="1" smtClean="0"/>
              <a:t>najvažnija</a:t>
            </a:r>
            <a:r>
              <a:rPr lang="en-GB" dirty="0" smtClean="0"/>
              <a:t> </a:t>
            </a:r>
            <a:r>
              <a:rPr lang="en-GB" dirty="0" err="1" smtClean="0"/>
              <a:t>za</a:t>
            </a:r>
            <a:r>
              <a:rPr lang="en-GB" dirty="0" smtClean="0"/>
              <a:t> </a:t>
            </a:r>
            <a:r>
              <a:rPr lang="en-GB" dirty="0" err="1" smtClean="0"/>
              <a:t>istraživanje</a:t>
            </a:r>
            <a:r>
              <a:rPr lang="en-GB" dirty="0" smtClean="0"/>
              <a:t> </a:t>
            </a:r>
            <a:r>
              <a:rPr lang="en-GB" dirty="0" err="1" smtClean="0"/>
              <a:t>i</a:t>
            </a:r>
            <a:r>
              <a:rPr lang="en-GB" dirty="0" smtClean="0"/>
              <a:t> </a:t>
            </a:r>
            <a:r>
              <a:rPr lang="en-GB" dirty="0" err="1" smtClean="0"/>
              <a:t>obrazovanje</a:t>
            </a:r>
            <a:r>
              <a:rPr lang="en-GB" dirty="0" smtClean="0"/>
              <a:t>. </a:t>
            </a:r>
            <a:r>
              <a:rPr lang="en-GB" dirty="0" err="1" smtClean="0"/>
              <a:t>Sva</a:t>
            </a:r>
            <a:r>
              <a:rPr lang="en-GB" dirty="0" smtClean="0"/>
              <a:t> </a:t>
            </a:r>
            <a:r>
              <a:rPr lang="en-GB" dirty="0" err="1" smtClean="0"/>
              <a:t>kreativnost</a:t>
            </a:r>
            <a:r>
              <a:rPr lang="en-GB" dirty="0" smtClean="0"/>
              <a:t> </a:t>
            </a:r>
            <a:r>
              <a:rPr lang="en-GB" dirty="0" err="1" smtClean="0"/>
              <a:t>počinje</a:t>
            </a:r>
            <a:r>
              <a:rPr lang="en-GB" dirty="0" smtClean="0"/>
              <a:t> </a:t>
            </a:r>
            <a:r>
              <a:rPr lang="en-GB" dirty="0" err="1" smtClean="0"/>
              <a:t>i</a:t>
            </a:r>
            <a:r>
              <a:rPr lang="en-GB" dirty="0" smtClean="0"/>
              <a:t> </a:t>
            </a:r>
            <a:r>
              <a:rPr lang="en-GB" dirty="0" err="1" smtClean="0"/>
              <a:t>zavisi</a:t>
            </a:r>
            <a:r>
              <a:rPr lang="en-GB" dirty="0" smtClean="0"/>
              <a:t> </a:t>
            </a:r>
            <a:r>
              <a:rPr lang="en-GB" dirty="0" err="1" smtClean="0"/>
              <a:t>od</a:t>
            </a:r>
            <a:r>
              <a:rPr lang="en-GB" dirty="0" smtClean="0"/>
              <a:t> </a:t>
            </a:r>
            <a:r>
              <a:rPr lang="en-GB" dirty="0" err="1" smtClean="0"/>
              <a:t>razvoja</a:t>
            </a:r>
            <a:r>
              <a:rPr lang="en-GB" dirty="0" smtClean="0"/>
              <a:t> </a:t>
            </a:r>
            <a:r>
              <a:rPr lang="en-GB" dirty="0" err="1" smtClean="0"/>
              <a:t>i</a:t>
            </a:r>
            <a:r>
              <a:rPr lang="en-GB" dirty="0" smtClean="0"/>
              <a:t> </a:t>
            </a:r>
            <a:r>
              <a:rPr lang="en-GB" dirty="0" err="1" smtClean="0"/>
              <a:t>podsticanja</a:t>
            </a:r>
            <a:r>
              <a:rPr lang="en-GB" dirty="0" smtClean="0"/>
              <a:t> </a:t>
            </a:r>
            <a:r>
              <a:rPr lang="en-GB" dirty="0" err="1" smtClean="0"/>
              <a:t>kreativnosti</a:t>
            </a:r>
            <a:r>
              <a:rPr lang="en-GB" dirty="0" smtClean="0"/>
              <a:t> </a:t>
            </a:r>
            <a:r>
              <a:rPr lang="en-GB" dirty="0" err="1" smtClean="0"/>
              <a:t>Malog</a:t>
            </a:r>
            <a:r>
              <a:rPr lang="en-GB" dirty="0" smtClean="0"/>
              <a:t> c..“ (</a:t>
            </a:r>
            <a:r>
              <a:rPr lang="en-GB" dirty="0" err="1" smtClean="0"/>
              <a:t>Runco</a:t>
            </a:r>
            <a:r>
              <a:rPr lang="en-GB" dirty="0" smtClean="0"/>
              <a:t>, 2004)</a:t>
            </a:r>
          </a:p>
          <a:p>
            <a:endParaRPr lang="en-GB" dirty="0" smtClean="0"/>
          </a:p>
          <a:p>
            <a:endParaRPr lang="en-GB"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p:cNvPicPr>
          <p:nvPr>
            <p:ph idx="1"/>
          </p:nvPr>
        </p:nvPicPr>
        <p:blipFill>
          <a:blip r:embed="rId2" cstate="print"/>
          <a:srcRect l="22200" t="26599" r="22690" b="21212"/>
          <a:stretch>
            <a:fillRect/>
          </a:stretch>
        </p:blipFill>
        <p:spPr bwMode="auto">
          <a:xfrm>
            <a:off x="539552" y="476672"/>
            <a:ext cx="8136903" cy="576064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p:cNvPicPr>
          <p:nvPr>
            <p:ph idx="1"/>
          </p:nvPr>
        </p:nvPicPr>
        <p:blipFill>
          <a:blip r:embed="rId2" cstate="print"/>
          <a:srcRect l="22389" t="25064" r="26317" b="20204"/>
          <a:stretch>
            <a:fillRect/>
          </a:stretch>
        </p:blipFill>
        <p:spPr bwMode="auto">
          <a:xfrm>
            <a:off x="0" y="260648"/>
            <a:ext cx="8892480" cy="6264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r>
              <a:rPr lang="ru-RU" dirty="0" smtClean="0"/>
              <a:t>лаичке концепције често нису у</a:t>
            </a:r>
            <a:r>
              <a:rPr lang="en-GB" dirty="0" smtClean="0"/>
              <a:t> </a:t>
            </a:r>
            <a:r>
              <a:rPr lang="ru-RU" dirty="0" smtClean="0"/>
              <a:t>потпуности вербализоване и артикулисане, због чега су у литератури познате</a:t>
            </a:r>
            <a:r>
              <a:rPr lang="en-GB" dirty="0" smtClean="0"/>
              <a:t> </a:t>
            </a:r>
            <a:r>
              <a:rPr lang="sr-Cyrl-RS" dirty="0" smtClean="0"/>
              <a:t>као </a:t>
            </a:r>
            <a:r>
              <a:rPr lang="sr-Cyrl-RS" u="sng" dirty="0" smtClean="0"/>
              <a:t>имплицитне теорије</a:t>
            </a:r>
            <a:endParaRPr lang="en-GB" u="sng" dirty="0" smtClean="0"/>
          </a:p>
          <a:p>
            <a:r>
              <a:rPr lang="ru-RU" dirty="0" smtClean="0"/>
              <a:t>нису засноване на истраживачким подацима, већ на мешавини</a:t>
            </a:r>
            <a:r>
              <a:rPr lang="en-GB" dirty="0" smtClean="0"/>
              <a:t> </a:t>
            </a:r>
            <a:r>
              <a:rPr lang="ru-RU" dirty="0" smtClean="0"/>
              <a:t>личног искуства и знања, имплицитне теорије представљају водиче за наш</a:t>
            </a:r>
            <a:r>
              <a:rPr lang="en-GB" dirty="0" smtClean="0"/>
              <a:t> </a:t>
            </a:r>
            <a:r>
              <a:rPr lang="sr-Cyrl-RS" dirty="0" smtClean="0"/>
              <a:t>однос према даровитости и креативности</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10000"/>
          </a:bodyPr>
          <a:lstStyle/>
          <a:p>
            <a:r>
              <a:rPr lang="ru-RU" dirty="0" smtClean="0"/>
              <a:t>Имплицитни теоретичари слажу се да су когнитив-не способности важан део даровитости и да је мотивација од суштинског значаја. </a:t>
            </a:r>
            <a:endParaRPr lang="sr-Latn-RS" dirty="0" smtClean="0"/>
          </a:p>
          <a:p>
            <a:r>
              <a:rPr lang="ru-RU" dirty="0" smtClean="0"/>
              <a:t>Експлицитни теоретичари концентришу се на когнитивне предуслове за даровитост. </a:t>
            </a:r>
            <a:endParaRPr lang="sr-Latn-RS" dirty="0" smtClean="0"/>
          </a:p>
          <a:p>
            <a:r>
              <a:rPr lang="ru-RU" b="1" dirty="0" smtClean="0"/>
              <a:t>Постоје три групе теорија које имају за циљ образовање даровитих: </a:t>
            </a:r>
            <a:r>
              <a:rPr lang="ru-RU" dirty="0" smtClean="0"/>
              <a:t>теорија интелигенције, теорија даровитости и теорија креативности.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b="1" dirty="0" smtClean="0"/>
              <a:t>A. D</a:t>
            </a:r>
            <a:r>
              <a:rPr lang="sr-Latn-RS" b="1" dirty="0" smtClean="0"/>
              <a:t>omeno centrične teorije </a:t>
            </a:r>
            <a:r>
              <a:rPr lang="sr-Latn-RS" sz="1800" dirty="0" smtClean="0"/>
              <a:t>(</a:t>
            </a:r>
            <a:r>
              <a:rPr lang="en-GB" sz="1800" dirty="0" smtClean="0"/>
              <a:t>Domain-General perspective</a:t>
            </a:r>
            <a:r>
              <a:rPr lang="sr-Latn-RS" sz="1800" dirty="0" smtClean="0"/>
              <a:t>)</a:t>
            </a:r>
            <a:endParaRPr lang="en-GB" sz="1800" dirty="0" smtClean="0"/>
          </a:p>
          <a:p>
            <a:r>
              <a:rPr lang="en-GB" b="1" dirty="0" smtClean="0"/>
              <a:t>B. </a:t>
            </a:r>
            <a:r>
              <a:rPr lang="sr-Latn-RS" b="1" dirty="0" smtClean="0"/>
              <a:t>Domeno specifične </a:t>
            </a:r>
            <a:r>
              <a:rPr lang="sr-Latn-RS" sz="2000" dirty="0" smtClean="0"/>
              <a:t>(</a:t>
            </a:r>
            <a:r>
              <a:rPr lang="en-GB" sz="2000" dirty="0" smtClean="0"/>
              <a:t>Domain-Specific Models</a:t>
            </a:r>
            <a:r>
              <a:rPr lang="sr-Latn-RS" sz="1600" dirty="0" smtClean="0"/>
              <a:t>)</a:t>
            </a:r>
            <a:endParaRPr lang="en-GB" sz="1600" dirty="0" smtClean="0"/>
          </a:p>
          <a:p>
            <a:r>
              <a:rPr lang="en-GB" b="1" i="1" dirty="0" smtClean="0"/>
              <a:t>C. </a:t>
            </a:r>
            <a:r>
              <a:rPr lang="sr-Latn-RS" b="1" i="1" dirty="0" smtClean="0"/>
              <a:t> Sistemske </a:t>
            </a:r>
            <a:r>
              <a:rPr lang="sr-Latn-RS" sz="2000" i="1" dirty="0" smtClean="0"/>
              <a:t>(</a:t>
            </a:r>
            <a:r>
              <a:rPr lang="en-GB" sz="2000" i="1" dirty="0" smtClean="0"/>
              <a:t>Systems perspective</a:t>
            </a:r>
            <a:r>
              <a:rPr lang="sr-Latn-RS" sz="2000" i="1" dirty="0" smtClean="0"/>
              <a:t>)</a:t>
            </a:r>
            <a:endParaRPr lang="en-GB" sz="2000" i="1" dirty="0" smtClean="0"/>
          </a:p>
          <a:p>
            <a:r>
              <a:rPr lang="en-GB" b="1" dirty="0" smtClean="0"/>
              <a:t>D. R</a:t>
            </a:r>
            <a:r>
              <a:rPr lang="sr-Latn-RS" b="1" dirty="0" smtClean="0"/>
              <a:t>azvojne </a:t>
            </a:r>
            <a:r>
              <a:rPr lang="sr-Latn-RS" sz="2000" dirty="0" smtClean="0"/>
              <a:t>(</a:t>
            </a:r>
            <a:r>
              <a:rPr lang="en-GB" sz="2000" dirty="0" smtClean="0"/>
              <a:t>Developmental perspectives</a:t>
            </a:r>
            <a:r>
              <a:rPr lang="sr-Latn-RS" sz="2000" dirty="0" smtClean="0"/>
              <a:t>)</a:t>
            </a:r>
            <a:endParaRPr lang="en-GB" sz="2000" dirty="0" smtClean="0"/>
          </a:p>
          <a:p>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10000"/>
          </a:bodyPr>
          <a:lstStyle/>
          <a:p>
            <a:r>
              <a:rPr lang="en-GB" dirty="0" smtClean="0"/>
              <a:t>During the 1950’s, giftedness was described mainly in terms of intelligence; high IQ individuals were labelled as gifted by many researchers and psychologists. Consequently, IQ tests had become the main screening  vehicle for programs selection. practical knowledge, creativity, problems solving, analytical, and verbal skills. On the other hand, the predictive abilities of IQ tests deteriorated once populations or situations changed. Further, IQ tests are not suitable instruments to measure gifted and students could be talented in various fields e.g. sports, business and performing arts</a:t>
            </a:r>
            <a:endParaRPr lang="en-GB"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3656</Words>
  <Application>Microsoft Office PowerPoint</Application>
  <PresentationFormat>On-screen Show (4:3)</PresentationFormat>
  <Paragraphs>172</Paragraphs>
  <Slides>57</Slides>
  <Notes>0</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Darovitost  kako vam to zvuči?</vt:lpstr>
      <vt:lpstr>Slide 2</vt:lpstr>
      <vt:lpstr>Slide 3</vt:lpstr>
      <vt:lpstr>Slide 4</vt:lpstr>
      <vt:lpstr>Slide 5</vt:lpstr>
      <vt:lpstr>Slide 6</vt:lpstr>
      <vt:lpstr>Slide 7</vt:lpstr>
      <vt:lpstr>Slide 8</vt:lpstr>
      <vt:lpstr>Slide 9</vt:lpstr>
      <vt:lpstr>Slide 10</vt:lpstr>
      <vt:lpstr>Slide 11</vt:lpstr>
      <vt:lpstr>Golton –  značaj individualnih razlika i nasleđivanja,  normalna raspodela</vt:lpstr>
      <vt:lpstr>Terman Luis</vt:lpstr>
      <vt:lpstr>  1986. godina, održan čuveni Simpozijum o inteligenciji i izašlo prvo izdanje zbornika Koncepcije darovitosti (Conceptions of Giftedness) koji su priredili   Sternberg i  Dejvidsonova.</vt:lpstr>
      <vt:lpstr>Renzuli (1978) </vt:lpstr>
      <vt:lpstr>Renzuli </vt:lpstr>
      <vt:lpstr>tri komponente ili tri klastera osobina:  visoko natprosečna sposobnost, posvećenost zadatku (task-commitment) i kreativnost.</vt:lpstr>
      <vt:lpstr>Slide 18</vt:lpstr>
      <vt:lpstr>Slide 19</vt:lpstr>
      <vt:lpstr>Šta je sa sredinom?</vt:lpstr>
      <vt:lpstr>Slide 21</vt:lpstr>
      <vt:lpstr>Renzuli</vt:lpstr>
      <vt:lpstr>AbrahamTannenbaum</vt:lpstr>
      <vt:lpstr>Slide 24</vt:lpstr>
      <vt:lpstr>Psihosocijalni pristup! Darovitost kod dece kao potencija!</vt:lpstr>
      <vt:lpstr>Slide 26</vt:lpstr>
      <vt:lpstr>Slide 27</vt:lpstr>
      <vt:lpstr>Slide 28</vt:lpstr>
      <vt:lpstr>Slide 29</vt:lpstr>
      <vt:lpstr>Slide 30</vt:lpstr>
      <vt:lpstr>Slide 31</vt:lpstr>
      <vt:lpstr>John F. Feldhusen</vt:lpstr>
      <vt:lpstr>Me-high Cheek–sent-me-high</vt:lpstr>
      <vt:lpstr>Csikszentmihalyi (Died: 20 October 2021) – sistemsko razvojni pristup</vt:lpstr>
      <vt:lpstr>Slide 35</vt:lpstr>
      <vt:lpstr>DMGT- Gagne</vt:lpstr>
      <vt:lpstr>Sternberg &amp; Zhang, 1995 pentagonalna teorija- implicitna teorija</vt:lpstr>
      <vt:lpstr>Talenat/darovitost</vt:lpstr>
      <vt:lpstr>IQ ili vanintelektualni faktori</vt:lpstr>
      <vt:lpstr>Slide 40</vt:lpstr>
      <vt:lpstr>Карактеристике даровитих </vt:lpstr>
      <vt:lpstr>Slide 42</vt:lpstr>
      <vt:lpstr>Od starih ka novim shvatanjima</vt:lpstr>
      <vt:lpstr> dimenzije promene odnosa prema darovitosti/darovitima </vt:lpstr>
      <vt:lpstr>kontekst</vt:lpstr>
      <vt:lpstr>Svi (imaju neki talenat) ili samo neki</vt:lpstr>
      <vt:lpstr>Koji su vaši talenti? Da li ste daroviti?</vt:lpstr>
      <vt:lpstr>Kreativnost </vt:lpstr>
      <vt:lpstr>K </vt:lpstr>
      <vt:lpstr>K </vt:lpstr>
      <vt:lpstr>K </vt:lpstr>
      <vt:lpstr>K </vt:lpstr>
      <vt:lpstr>K </vt:lpstr>
      <vt:lpstr>Nivoi kreativnosti (c, c, c,c )</vt:lpstr>
      <vt:lpstr>Slide 55</vt:lpstr>
      <vt:lpstr>Slide 56</vt:lpstr>
      <vt:lpstr>Slide 57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Darovitost  kako vam to zvuči?</dc:title>
  <dc:creator>AS</dc:creator>
  <cp:lastModifiedBy>AS</cp:lastModifiedBy>
  <cp:revision>1</cp:revision>
  <dcterms:created xsi:type="dcterms:W3CDTF">2021-12-16T12:19:59Z</dcterms:created>
  <dcterms:modified xsi:type="dcterms:W3CDTF">2021-12-16T12:21:03Z</dcterms:modified>
</cp:coreProperties>
</file>